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8" r:id="rId5"/>
    <p:sldId id="270" r:id="rId6"/>
    <p:sldId id="262" r:id="rId7"/>
    <p:sldId id="271" r:id="rId8"/>
    <p:sldId id="272" r:id="rId9"/>
    <p:sldId id="274" r:id="rId10"/>
    <p:sldId id="273" r:id="rId11"/>
    <p:sldId id="275" r:id="rId12"/>
    <p:sldId id="276" r:id="rId13"/>
    <p:sldId id="259" r:id="rId14"/>
    <p:sldId id="277" r:id="rId15"/>
    <p:sldId id="278" r:id="rId16"/>
    <p:sldId id="269" r:id="rId17"/>
    <p:sldId id="279" r:id="rId18"/>
    <p:sldId id="264" r:id="rId19"/>
    <p:sldId id="260" r:id="rId20"/>
    <p:sldId id="267" r:id="rId21"/>
  </p:sldIdLst>
  <p:sldSz cx="18288000" cy="10287000"/>
  <p:notesSz cx="6858000" cy="9144000"/>
  <p:embeddedFontLst>
    <p:embeddedFont>
      <p:font typeface="Assistant Bold" panose="020B0604020202020204" charset="-79"/>
      <p:regular r:id="rId22"/>
    </p:embeddedFont>
    <p:embeddedFont>
      <p:font typeface="Assistant Regular" panose="020B0604020202020204" charset="-79"/>
      <p:regular r:id="rId23"/>
    </p:embeddedFont>
    <p:embeddedFont>
      <p:font typeface="Assistant Regular Bold" panose="020B0604020202020204" charset="-79"/>
      <p:regular r:id="rId24"/>
    </p:embeddedFont>
    <p:embeddedFont>
      <p:font typeface="Baskerville Old Face" panose="02020602080505020303" pitchFamily="18" charset="0"/>
      <p:regular r:id="rId25"/>
    </p:embeddedFont>
    <p:embeddedFont>
      <p:font typeface="Calibri" panose="020F0502020204030204" pitchFamily="34" charset="0"/>
      <p:regular r:id="rId26"/>
      <p:bold r:id="rId27"/>
      <p:italic r:id="rId28"/>
      <p:boldItalic r:id="rId29"/>
    </p:embeddedFont>
    <p:embeddedFont>
      <p:font typeface="Cormorant Garamond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6535158" cy="898066"/>
          </a:xfrm>
          <a:prstGeom prst="rect">
            <a:avLst/>
          </a:prstGeom>
        </p:spPr>
        <p:txBody>
          <a:bodyPr lIns="0" tIns="0" rIns="0" bIns="0" rtlCol="0" anchor="t">
            <a:spAutoFit/>
          </a:bodyPr>
          <a:lstStyle/>
          <a:p>
            <a:pPr>
              <a:lnSpc>
                <a:spcPts val="3360"/>
              </a:lnSpc>
            </a:pPr>
            <a:r>
              <a:rPr lang="en-US" sz="4000" b="1" spc="336" dirty="0">
                <a:solidFill>
                  <a:srgbClr val="111B1E"/>
                </a:solidFill>
                <a:latin typeface="Assistant Regular Bold"/>
              </a:rPr>
              <a:t>CREDIT RISK CLASSIFICATION</a:t>
            </a:r>
          </a:p>
        </p:txBody>
      </p:sp>
      <p:sp>
        <p:nvSpPr>
          <p:cNvPr id="3" name="TextBox 3"/>
          <p:cNvSpPr txBox="1"/>
          <p:nvPr/>
        </p:nvSpPr>
        <p:spPr>
          <a:xfrm>
            <a:off x="666103" y="3317332"/>
            <a:ext cx="8173097" cy="3735638"/>
          </a:xfrm>
          <a:prstGeom prst="rect">
            <a:avLst/>
          </a:prstGeom>
        </p:spPr>
        <p:txBody>
          <a:bodyPr lIns="0" tIns="0" rIns="0" bIns="0" rtlCol="0" anchor="t">
            <a:spAutoFit/>
          </a:bodyPr>
          <a:lstStyle/>
          <a:p>
            <a:pPr>
              <a:lnSpc>
                <a:spcPts val="9599"/>
              </a:lnSpc>
            </a:pPr>
            <a:r>
              <a:rPr lang="en-US" sz="9599" spc="-191" dirty="0">
                <a:solidFill>
                  <a:srgbClr val="111B1E"/>
                </a:solidFill>
                <a:latin typeface="Cormorant Garamond Bold"/>
              </a:rPr>
              <a:t>Increasing Efficacy of Loan Risk Detection</a:t>
            </a:r>
          </a:p>
        </p:txBody>
      </p:sp>
      <p:grpSp>
        <p:nvGrpSpPr>
          <p:cNvPr id="4" name="Group 4"/>
          <p:cNvGrpSpPr/>
          <p:nvPr/>
        </p:nvGrpSpPr>
        <p:grpSpPr>
          <a:xfrm>
            <a:off x="-5899" y="8526104"/>
            <a:ext cx="18293899" cy="2301420"/>
            <a:chOff x="0" y="0"/>
            <a:chExt cx="26336849" cy="3068560"/>
          </a:xfrm>
        </p:grpSpPr>
        <p:sp>
          <p:nvSpPr>
            <p:cNvPr id="5" name="AutoShape 5"/>
            <p:cNvSpPr/>
            <p:nvPr/>
          </p:nvSpPr>
          <p:spPr>
            <a:xfrm>
              <a:off x="0" y="0"/>
              <a:ext cx="26336849" cy="3068560"/>
            </a:xfrm>
            <a:prstGeom prst="rect">
              <a:avLst/>
            </a:prstGeom>
            <a:solidFill>
              <a:srgbClr val="111B1E"/>
            </a:solidFill>
          </p:spPr>
        </p:sp>
        <p:sp>
          <p:nvSpPr>
            <p:cNvPr id="6" name="TextBox 6"/>
            <p:cNvSpPr txBox="1"/>
            <p:nvPr/>
          </p:nvSpPr>
          <p:spPr>
            <a:xfrm>
              <a:off x="447300" y="917531"/>
              <a:ext cx="13706469" cy="666849"/>
            </a:xfrm>
            <a:prstGeom prst="rect">
              <a:avLst/>
            </a:prstGeom>
          </p:spPr>
          <p:txBody>
            <a:bodyPr wrap="square" lIns="0" tIns="0" rIns="0" bIns="0" rtlCol="0" anchor="t">
              <a:spAutoFit/>
            </a:bodyPr>
            <a:lstStyle/>
            <a:p>
              <a:pPr>
                <a:lnSpc>
                  <a:spcPts val="3919"/>
                </a:lnSpc>
              </a:pPr>
              <a:r>
                <a:rPr lang="en-US" sz="2800" spc="140" dirty="0">
                  <a:solidFill>
                    <a:srgbClr val="FFFFFF"/>
                  </a:solidFill>
                  <a:latin typeface="Assistant Regular"/>
                </a:rPr>
                <a:t>Reducing Risk and Maximizing Profits for German Bank</a:t>
              </a:r>
            </a:p>
          </p:txBody>
        </p:sp>
      </p:grpSp>
      <p:sp>
        <p:nvSpPr>
          <p:cNvPr id="8" name="AutoShape 8"/>
          <p:cNvSpPr/>
          <p:nvPr/>
        </p:nvSpPr>
        <p:spPr>
          <a:xfrm>
            <a:off x="9825482" y="-140794"/>
            <a:ext cx="25347" cy="11612150"/>
          </a:xfrm>
          <a:prstGeom prst="rect">
            <a:avLst/>
          </a:prstGeom>
          <a:solidFill>
            <a:srgbClr val="111B1E">
              <a:alpha val="29803"/>
            </a:srgbClr>
          </a:solidFill>
        </p:spPr>
      </p:sp>
      <p:sp>
        <p:nvSpPr>
          <p:cNvPr id="9" name="AutoShape 9"/>
          <p:cNvSpPr/>
          <p:nvPr/>
        </p:nvSpPr>
        <p:spPr>
          <a:xfrm>
            <a:off x="16302482" y="-331294"/>
            <a:ext cx="25347" cy="11612150"/>
          </a:xfrm>
          <a:prstGeom prst="rect">
            <a:avLst/>
          </a:prstGeom>
          <a:solidFill>
            <a:srgbClr val="111B1E">
              <a:alpha val="29803"/>
            </a:srgbClr>
          </a:solidFill>
        </p:spPr>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29012" b="28462"/>
          <a:stretch/>
        </p:blipFill>
        <p:spPr>
          <a:xfrm>
            <a:off x="8153400" y="1464717"/>
            <a:ext cx="10134600" cy="6096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7358846" y="0"/>
            <a:ext cx="1318572" cy="10645320"/>
          </a:xfrm>
          <a:prstGeom prst="rect">
            <a:avLst/>
          </a:prstGeom>
          <a:solidFill>
            <a:srgbClr val="111B1E"/>
          </a:solidFill>
        </p:spPr>
      </p:sp>
      <p:sp>
        <p:nvSpPr>
          <p:cNvPr id="13" name="TextBox 13"/>
          <p:cNvSpPr txBox="1"/>
          <p:nvPr/>
        </p:nvSpPr>
        <p:spPr>
          <a:xfrm rot="5400000">
            <a:off x="14326162" y="4249720"/>
            <a:ext cx="6878058" cy="436017"/>
          </a:xfrm>
          <a:prstGeom prst="rect">
            <a:avLst/>
          </a:prstGeom>
        </p:spPr>
        <p:txBody>
          <a:bodyPr lIns="0" tIns="0" rIns="0" bIns="0" rtlCol="0" anchor="t">
            <a:spAutoFit/>
          </a:bodyPr>
          <a:lstStyle/>
          <a:p>
            <a:pPr>
              <a:lnSpc>
                <a:spcPts val="3359"/>
              </a:lnSpc>
            </a:pPr>
            <a:r>
              <a:rPr lang="en-US" sz="2399" spc="143" dirty="0">
                <a:solidFill>
                  <a:srgbClr val="FFFFFF"/>
                </a:solidFill>
                <a:latin typeface="Cormorant Garamond Bold"/>
              </a:rPr>
              <a:t>Advanced Analytics : Group 6</a:t>
            </a:r>
          </a:p>
        </p:txBody>
      </p:sp>
      <p:sp>
        <p:nvSpPr>
          <p:cNvPr id="14" name="AutoShape 14"/>
          <p:cNvSpPr/>
          <p:nvPr/>
        </p:nvSpPr>
        <p:spPr>
          <a:xfrm>
            <a:off x="0" y="0"/>
            <a:ext cx="419100" cy="419100"/>
          </a:xfrm>
          <a:prstGeom prst="rect">
            <a:avLst/>
          </a:prstGeom>
          <a:solidFill>
            <a:srgbClr val="111B1E"/>
          </a:solidFill>
        </p:spPr>
      </p:sp>
      <p:sp>
        <p:nvSpPr>
          <p:cNvPr id="15" name="TextBox 14"/>
          <p:cNvSpPr txBox="1"/>
          <p:nvPr/>
        </p:nvSpPr>
        <p:spPr>
          <a:xfrm>
            <a:off x="896056" y="659367"/>
            <a:ext cx="6096000" cy="669414"/>
          </a:xfrm>
          <a:prstGeom prst="rect">
            <a:avLst/>
          </a:prstGeom>
          <a:noFill/>
        </p:spPr>
        <p:txBody>
          <a:bodyPr wrap="square" rtlCol="0">
            <a:spAutoFit/>
          </a:bodyPr>
          <a:lstStyle/>
          <a:p>
            <a:pPr>
              <a:lnSpc>
                <a:spcPts val="4480"/>
              </a:lnSpc>
            </a:pPr>
            <a:r>
              <a:rPr lang="en-US" sz="3200" b="1" spc="288" dirty="0">
                <a:solidFill>
                  <a:srgbClr val="111B1E"/>
                </a:solidFill>
                <a:latin typeface="Assistant Regular"/>
              </a:rPr>
              <a:t>Categorical Variables </a:t>
            </a:r>
            <a:endParaRPr lang="en-IN" sz="3200" b="1" spc="288" dirty="0">
              <a:solidFill>
                <a:srgbClr val="111B1E"/>
              </a:solidFill>
              <a:latin typeface="Assistant Regular"/>
            </a:endParaRPr>
          </a:p>
        </p:txBody>
      </p:sp>
      <p:sp>
        <p:nvSpPr>
          <p:cNvPr id="17" name="TextBox 16"/>
          <p:cNvSpPr txBox="1"/>
          <p:nvPr/>
        </p:nvSpPr>
        <p:spPr>
          <a:xfrm>
            <a:off x="731553" y="7581900"/>
            <a:ext cx="7574247" cy="1569660"/>
          </a:xfrm>
          <a:prstGeom prst="rect">
            <a:avLst/>
          </a:prstGeom>
          <a:noFill/>
        </p:spPr>
        <p:txBody>
          <a:bodyPr wrap="square" rtlCol="0">
            <a:spAutoFit/>
          </a:bodyPr>
          <a:lstStyle/>
          <a:p>
            <a:pPr marL="457200" indent="-457200">
              <a:buAutoNum type="arabicPeriod"/>
            </a:pPr>
            <a:r>
              <a:rPr lang="en-US" sz="2400" dirty="0"/>
              <a:t>Most “Good” customers are prudent.</a:t>
            </a:r>
          </a:p>
          <a:p>
            <a:pPr marL="457200" indent="-457200">
              <a:buAutoNum type="arabicPeriod"/>
            </a:pPr>
            <a:r>
              <a:rPr lang="en-US" sz="2400" dirty="0"/>
              <a:t>Surprisingly, higher savings do not encourage higher loan seeking</a:t>
            </a:r>
          </a:p>
          <a:p>
            <a:pPr marL="457200" indent="-457200">
              <a:buAutoNum type="arabicPeriod"/>
            </a:pPr>
            <a:endParaRPr lang="en-US" sz="2400" b="1" dirty="0">
              <a:solidFill>
                <a:schemeClr val="accent6">
                  <a:lumMod val="75000"/>
                </a:schemeClr>
              </a:solidFill>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3009" y="1328781"/>
            <a:ext cx="8244982" cy="5822663"/>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r="18989"/>
          <a:stretch/>
        </p:blipFill>
        <p:spPr>
          <a:xfrm>
            <a:off x="694682" y="1434162"/>
            <a:ext cx="7737471" cy="5538138"/>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83241" t="7189" b="77189"/>
          <a:stretch/>
        </p:blipFill>
        <p:spPr>
          <a:xfrm>
            <a:off x="15102446" y="250611"/>
            <a:ext cx="1915545" cy="1078170"/>
          </a:xfrm>
          <a:prstGeom prst="rect">
            <a:avLst/>
          </a:prstGeom>
        </p:spPr>
      </p:pic>
      <p:sp>
        <p:nvSpPr>
          <p:cNvPr id="21" name="TextBox 20"/>
          <p:cNvSpPr txBox="1"/>
          <p:nvPr/>
        </p:nvSpPr>
        <p:spPr>
          <a:xfrm>
            <a:off x="8996085" y="7581900"/>
            <a:ext cx="7574247" cy="1938992"/>
          </a:xfrm>
          <a:prstGeom prst="rect">
            <a:avLst/>
          </a:prstGeom>
          <a:noFill/>
        </p:spPr>
        <p:txBody>
          <a:bodyPr wrap="square" rtlCol="0">
            <a:spAutoFit/>
          </a:bodyPr>
          <a:lstStyle/>
          <a:p>
            <a:pPr marL="457200" indent="-457200">
              <a:buAutoNum type="arabicPeriod"/>
            </a:pPr>
            <a:r>
              <a:rPr lang="en-US" sz="2400" dirty="0"/>
              <a:t>The line represents median credit amount and the bars are percentage of Credit amount.</a:t>
            </a:r>
          </a:p>
          <a:p>
            <a:pPr marL="457200" indent="-457200">
              <a:buAutoNum type="arabicPeriod"/>
            </a:pPr>
            <a:r>
              <a:rPr lang="en-US" sz="2400" dirty="0"/>
              <a:t>While most expensive loans were taken for “Other” category, most “good” were given for “retraining”, radio/</a:t>
            </a:r>
            <a:r>
              <a:rPr lang="en-US" sz="2400" dirty="0" err="1"/>
              <a:t>Tv</a:t>
            </a:r>
            <a:r>
              <a:rPr lang="en-US" sz="2400" dirty="0"/>
              <a:t> and cars.</a:t>
            </a:r>
            <a:endParaRPr lang="en-US" sz="2400" b="1" dirty="0">
              <a:solidFill>
                <a:schemeClr val="accent6">
                  <a:lumMod val="75000"/>
                </a:schemeClr>
              </a:solidFill>
            </a:endParaRPr>
          </a:p>
        </p:txBody>
      </p:sp>
    </p:spTree>
    <p:extLst>
      <p:ext uri="{BB962C8B-B14F-4D97-AF65-F5344CB8AC3E}">
        <p14:creationId xmlns:p14="http://schemas.microsoft.com/office/powerpoint/2010/main" val="102004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7358846" y="0"/>
            <a:ext cx="1318572" cy="10645320"/>
          </a:xfrm>
          <a:prstGeom prst="rect">
            <a:avLst/>
          </a:prstGeom>
          <a:solidFill>
            <a:srgbClr val="111B1E"/>
          </a:solidFill>
        </p:spPr>
      </p:sp>
      <p:sp>
        <p:nvSpPr>
          <p:cNvPr id="13" name="TextBox 13"/>
          <p:cNvSpPr txBox="1"/>
          <p:nvPr/>
        </p:nvSpPr>
        <p:spPr>
          <a:xfrm rot="5400000">
            <a:off x="14326162" y="4249720"/>
            <a:ext cx="6878058" cy="436017"/>
          </a:xfrm>
          <a:prstGeom prst="rect">
            <a:avLst/>
          </a:prstGeom>
        </p:spPr>
        <p:txBody>
          <a:bodyPr lIns="0" tIns="0" rIns="0" bIns="0" rtlCol="0" anchor="t">
            <a:spAutoFit/>
          </a:bodyPr>
          <a:lstStyle/>
          <a:p>
            <a:pPr>
              <a:lnSpc>
                <a:spcPts val="3359"/>
              </a:lnSpc>
            </a:pPr>
            <a:r>
              <a:rPr lang="en-US" sz="2399" spc="143" dirty="0">
                <a:solidFill>
                  <a:srgbClr val="FFFFFF"/>
                </a:solidFill>
                <a:latin typeface="Cormorant Garamond Bold"/>
              </a:rPr>
              <a:t>Advanced Analytics : Group 6</a:t>
            </a:r>
          </a:p>
        </p:txBody>
      </p:sp>
      <p:sp>
        <p:nvSpPr>
          <p:cNvPr id="14" name="AutoShape 14"/>
          <p:cNvSpPr/>
          <p:nvPr/>
        </p:nvSpPr>
        <p:spPr>
          <a:xfrm>
            <a:off x="0" y="0"/>
            <a:ext cx="419100" cy="419100"/>
          </a:xfrm>
          <a:prstGeom prst="rect">
            <a:avLst/>
          </a:prstGeom>
          <a:solidFill>
            <a:srgbClr val="111B1E"/>
          </a:solidFill>
        </p:spPr>
      </p:sp>
      <p:sp>
        <p:nvSpPr>
          <p:cNvPr id="15" name="TextBox 14"/>
          <p:cNvSpPr txBox="1"/>
          <p:nvPr/>
        </p:nvSpPr>
        <p:spPr>
          <a:xfrm>
            <a:off x="896056" y="659367"/>
            <a:ext cx="6096000" cy="669414"/>
          </a:xfrm>
          <a:prstGeom prst="rect">
            <a:avLst/>
          </a:prstGeom>
          <a:noFill/>
        </p:spPr>
        <p:txBody>
          <a:bodyPr wrap="square" rtlCol="0">
            <a:spAutoFit/>
          </a:bodyPr>
          <a:lstStyle/>
          <a:p>
            <a:pPr>
              <a:lnSpc>
                <a:spcPts val="4480"/>
              </a:lnSpc>
            </a:pPr>
            <a:r>
              <a:rPr lang="en-US" sz="3200" b="1" spc="288" dirty="0">
                <a:solidFill>
                  <a:srgbClr val="111B1E"/>
                </a:solidFill>
                <a:latin typeface="Assistant Regular"/>
              </a:rPr>
              <a:t>Categorical Variables </a:t>
            </a:r>
            <a:endParaRPr lang="en-IN" sz="3200" b="1" spc="288" dirty="0">
              <a:solidFill>
                <a:srgbClr val="111B1E"/>
              </a:solidFill>
              <a:latin typeface="Assistant Regular"/>
            </a:endParaRPr>
          </a:p>
        </p:txBody>
      </p:sp>
      <p:sp>
        <p:nvSpPr>
          <p:cNvPr id="17" name="TextBox 16"/>
          <p:cNvSpPr txBox="1"/>
          <p:nvPr/>
        </p:nvSpPr>
        <p:spPr>
          <a:xfrm>
            <a:off x="1515809" y="8115300"/>
            <a:ext cx="15086507" cy="830997"/>
          </a:xfrm>
          <a:prstGeom prst="rect">
            <a:avLst/>
          </a:prstGeom>
          <a:noFill/>
        </p:spPr>
        <p:txBody>
          <a:bodyPr wrap="square" rtlCol="0">
            <a:spAutoFit/>
          </a:bodyPr>
          <a:lstStyle/>
          <a:p>
            <a:pPr marL="457200" indent="-457200">
              <a:buAutoNum type="arabicPeriod"/>
            </a:pPr>
            <a:r>
              <a:rPr lang="en-US" sz="2400" dirty="0"/>
              <a:t>Customers who have delayed before tend to take loans for longer duration.</a:t>
            </a:r>
            <a:endParaRPr lang="en-US" sz="2400" b="1" dirty="0">
              <a:solidFill>
                <a:schemeClr val="accent6">
                  <a:lumMod val="75000"/>
                </a:schemeClr>
              </a:solidFill>
            </a:endParaRPr>
          </a:p>
          <a:p>
            <a:pPr marL="457200" indent="-457200">
              <a:buAutoNum type="arabicPeriod"/>
            </a:pPr>
            <a:r>
              <a:rPr lang="en-US" sz="2400" dirty="0"/>
              <a:t>We know that most customers opt for installment commitments of around 2 and for around 20-20  months</a:t>
            </a:r>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83241" t="7189" b="77189"/>
          <a:stretch/>
        </p:blipFill>
        <p:spPr>
          <a:xfrm>
            <a:off x="15102446" y="407730"/>
            <a:ext cx="1915545" cy="1078170"/>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357" r="15056"/>
          <a:stretch/>
        </p:blipFill>
        <p:spPr>
          <a:xfrm>
            <a:off x="729829" y="1714500"/>
            <a:ext cx="15804478" cy="5181600"/>
          </a:xfrm>
          <a:prstGeom prst="rect">
            <a:avLst/>
          </a:prstGeom>
        </p:spPr>
      </p:pic>
    </p:spTree>
    <p:extLst>
      <p:ext uri="{BB962C8B-B14F-4D97-AF65-F5344CB8AC3E}">
        <p14:creationId xmlns:p14="http://schemas.microsoft.com/office/powerpoint/2010/main" val="3575586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06361" y="985235"/>
            <a:ext cx="6182031" cy="8346441"/>
            <a:chOff x="0" y="9525"/>
            <a:chExt cx="8242708" cy="11128590"/>
          </a:xfrm>
        </p:grpSpPr>
        <p:sp>
          <p:nvSpPr>
            <p:cNvPr id="4" name="TextBox 4"/>
            <p:cNvSpPr txBox="1"/>
            <p:nvPr/>
          </p:nvSpPr>
          <p:spPr>
            <a:xfrm>
              <a:off x="0" y="9525"/>
              <a:ext cx="8242708" cy="2462212"/>
            </a:xfrm>
            <a:prstGeom prst="rect">
              <a:avLst/>
            </a:prstGeom>
          </p:spPr>
          <p:txBody>
            <a:bodyPr lIns="0" tIns="0" rIns="0" bIns="0" rtlCol="0" anchor="t">
              <a:spAutoFit/>
            </a:bodyPr>
            <a:lstStyle/>
            <a:p>
              <a:pPr>
                <a:lnSpc>
                  <a:spcPts val="7199"/>
                </a:lnSpc>
              </a:pPr>
              <a:r>
                <a:rPr lang="en-US" sz="5999" spc="59" dirty="0">
                  <a:solidFill>
                    <a:srgbClr val="111B1E"/>
                  </a:solidFill>
                  <a:latin typeface="Assistant Bold"/>
                </a:rPr>
                <a:t>Broad Profiling of a “Bad” Client</a:t>
              </a:r>
            </a:p>
          </p:txBody>
        </p:sp>
        <p:sp>
          <p:nvSpPr>
            <p:cNvPr id="5" name="TextBox 5"/>
            <p:cNvSpPr txBox="1"/>
            <p:nvPr/>
          </p:nvSpPr>
          <p:spPr>
            <a:xfrm>
              <a:off x="0" y="3238515"/>
              <a:ext cx="8242708" cy="7899600"/>
            </a:xfrm>
            <a:prstGeom prst="rect">
              <a:avLst/>
            </a:prstGeom>
          </p:spPr>
          <p:txBody>
            <a:bodyPr lIns="0" tIns="0" rIns="0" bIns="0" rtlCol="0" anchor="t">
              <a:spAutoFit/>
            </a:bodyPr>
            <a:lstStyle/>
            <a:p>
              <a:pPr>
                <a:lnSpc>
                  <a:spcPts val="4199"/>
                </a:lnSpc>
              </a:pPr>
              <a:r>
                <a:rPr lang="en-US" sz="2999" spc="29" dirty="0">
                  <a:solidFill>
                    <a:srgbClr val="111B1E"/>
                  </a:solidFill>
                  <a:latin typeface="Assistant Regular"/>
                </a:rPr>
                <a:t>They tend to be </a:t>
              </a:r>
              <a:r>
                <a:rPr lang="en-US" sz="2999" b="1" spc="29" dirty="0">
                  <a:solidFill>
                    <a:schemeClr val="accent6">
                      <a:lumMod val="75000"/>
                    </a:schemeClr>
                  </a:solidFill>
                  <a:latin typeface="Assistant Regular"/>
                </a:rPr>
                <a:t>younger</a:t>
              </a:r>
              <a:r>
                <a:rPr lang="en-US" sz="2999" spc="29" dirty="0">
                  <a:solidFill>
                    <a:srgbClr val="111B1E"/>
                  </a:solidFill>
                  <a:latin typeface="Assistant Regular"/>
                </a:rPr>
                <a:t>, opt for </a:t>
              </a:r>
              <a:r>
                <a:rPr lang="en-US" sz="2999" b="1" spc="29" dirty="0">
                  <a:solidFill>
                    <a:schemeClr val="accent6">
                      <a:lumMod val="75000"/>
                    </a:schemeClr>
                  </a:solidFill>
                  <a:latin typeface="Assistant Regular"/>
                </a:rPr>
                <a:t>larger loans </a:t>
              </a:r>
              <a:r>
                <a:rPr lang="en-US" sz="2999" spc="29" dirty="0">
                  <a:solidFill>
                    <a:srgbClr val="111B1E"/>
                  </a:solidFill>
                  <a:latin typeface="Assistant Regular"/>
                </a:rPr>
                <a:t>for </a:t>
              </a:r>
              <a:r>
                <a:rPr lang="en-US" sz="2999" b="1" spc="29" dirty="0">
                  <a:solidFill>
                    <a:schemeClr val="accent6">
                      <a:lumMod val="75000"/>
                    </a:schemeClr>
                  </a:solidFill>
                  <a:latin typeface="Assistant Regular"/>
                </a:rPr>
                <a:t>longer durations</a:t>
              </a:r>
              <a:r>
                <a:rPr lang="en-US" sz="2999" spc="29" dirty="0">
                  <a:solidFill>
                    <a:srgbClr val="111B1E"/>
                  </a:solidFill>
                  <a:latin typeface="Assistant Regular"/>
                </a:rPr>
                <a:t>. Our data has majority males and singles, therefore, it is hard to make any conclusive statement about the demographic characteristics of a “bad” loan taker. </a:t>
              </a:r>
            </a:p>
            <a:p>
              <a:pPr>
                <a:lnSpc>
                  <a:spcPts val="4199"/>
                </a:lnSpc>
              </a:pPr>
              <a:endParaRPr lang="en-US" sz="2999" spc="29" dirty="0">
                <a:solidFill>
                  <a:srgbClr val="111B1E"/>
                </a:solidFill>
                <a:latin typeface="Assistant Regular"/>
              </a:endParaRPr>
            </a:p>
            <a:p>
              <a:pPr>
                <a:lnSpc>
                  <a:spcPts val="4199"/>
                </a:lnSpc>
              </a:pPr>
              <a:endParaRPr lang="en-US" sz="2999" spc="29" dirty="0">
                <a:solidFill>
                  <a:srgbClr val="111B1E"/>
                </a:solidFill>
                <a:latin typeface="Assistant Regular"/>
              </a:endParaRPr>
            </a:p>
            <a:p>
              <a:pPr>
                <a:lnSpc>
                  <a:spcPts val="4199"/>
                </a:lnSpc>
              </a:pPr>
              <a:r>
                <a:rPr lang="en-US" sz="2999" spc="29" dirty="0">
                  <a:solidFill>
                    <a:srgbClr val="111B1E"/>
                  </a:solidFill>
                  <a:latin typeface="Assistant Regular"/>
                </a:rPr>
                <a:t>Lets try to qualify this through our modelling exercise</a:t>
              </a:r>
            </a:p>
          </p:txBody>
        </p:sp>
      </p:grpSp>
      <p:sp>
        <p:nvSpPr>
          <p:cNvPr id="6" name="AutoShape 6"/>
          <p:cNvSpPr/>
          <p:nvPr/>
        </p:nvSpPr>
        <p:spPr>
          <a:xfrm>
            <a:off x="8225517" y="-610588"/>
            <a:ext cx="25347" cy="11612150"/>
          </a:xfrm>
          <a:prstGeom prst="rect">
            <a:avLst/>
          </a:prstGeom>
          <a:solidFill>
            <a:srgbClr val="111B1E">
              <a:alpha val="29803"/>
            </a:srgbClr>
          </a:solidFill>
        </p:spPr>
      </p:sp>
      <p:sp>
        <p:nvSpPr>
          <p:cNvPr id="7" name="AutoShape 7"/>
          <p:cNvSpPr/>
          <p:nvPr/>
        </p:nvSpPr>
        <p:spPr>
          <a:xfrm>
            <a:off x="17813964" y="-610588"/>
            <a:ext cx="25347" cy="11612150"/>
          </a:xfrm>
          <a:prstGeom prst="rect">
            <a:avLst/>
          </a:prstGeom>
          <a:solidFill>
            <a:srgbClr val="111B1E">
              <a:alpha val="29803"/>
            </a:srgbClr>
          </a:solidFill>
        </p:spPr>
      </p:sp>
      <p:sp>
        <p:nvSpPr>
          <p:cNvPr id="9" name="AutoShape 9"/>
          <p:cNvSpPr/>
          <p:nvPr/>
        </p:nvSpPr>
        <p:spPr>
          <a:xfrm>
            <a:off x="-495300" y="-627128"/>
            <a:ext cx="664536" cy="11483520"/>
          </a:xfrm>
          <a:prstGeom prst="rect">
            <a:avLst/>
          </a:prstGeom>
          <a:solidFill>
            <a:srgbClr val="111B1E"/>
          </a:solidFill>
        </p:spPr>
      </p:sp>
      <p:grpSp>
        <p:nvGrpSpPr>
          <p:cNvPr id="10" name="Group 10"/>
          <p:cNvGrpSpPr/>
          <p:nvPr/>
        </p:nvGrpSpPr>
        <p:grpSpPr>
          <a:xfrm>
            <a:off x="8630260" y="8571512"/>
            <a:ext cx="8817936" cy="2301420"/>
            <a:chOff x="0" y="0"/>
            <a:chExt cx="11757249" cy="3068560"/>
          </a:xfrm>
        </p:grpSpPr>
        <p:sp>
          <p:nvSpPr>
            <p:cNvPr id="11" name="AutoShape 11"/>
            <p:cNvSpPr/>
            <p:nvPr/>
          </p:nvSpPr>
          <p:spPr>
            <a:xfrm>
              <a:off x="0" y="0"/>
              <a:ext cx="11757249" cy="3068560"/>
            </a:xfrm>
            <a:prstGeom prst="rect">
              <a:avLst/>
            </a:prstGeom>
            <a:solidFill>
              <a:srgbClr val="111B1E"/>
            </a:solidFill>
          </p:spPr>
        </p:sp>
        <p:sp>
          <p:nvSpPr>
            <p:cNvPr id="12" name="TextBox 12"/>
            <p:cNvSpPr txBox="1"/>
            <p:nvPr/>
          </p:nvSpPr>
          <p:spPr>
            <a:xfrm>
              <a:off x="2463340" y="1236737"/>
              <a:ext cx="8459543" cy="552716"/>
            </a:xfrm>
            <a:prstGeom prst="rect">
              <a:avLst/>
            </a:prstGeom>
          </p:spPr>
          <p:txBody>
            <a:bodyPr lIns="0" tIns="0" rIns="0" bIns="0" rtlCol="0" anchor="t">
              <a:spAutoFit/>
            </a:bodyPr>
            <a:lstStyle/>
            <a:p>
              <a:pPr algn="r">
                <a:lnSpc>
                  <a:spcPts val="3359"/>
                </a:lnSpc>
              </a:pPr>
              <a:r>
                <a:rPr lang="en-US" sz="2399" spc="143" dirty="0">
                  <a:solidFill>
                    <a:srgbClr val="FFFFFF"/>
                  </a:solidFill>
                  <a:latin typeface="Cormorant Garamond Bold"/>
                </a:rPr>
                <a:t>Advanced Analytics: Group 6</a:t>
              </a:r>
            </a:p>
          </p:txBody>
        </p:sp>
      </p:gr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b="15303"/>
          <a:stretch/>
        </p:blipFill>
        <p:spPr>
          <a:xfrm>
            <a:off x="8525637" y="985235"/>
            <a:ext cx="8888889" cy="7528594"/>
          </a:xfrm>
          <a:prstGeom prst="rect">
            <a:avLst/>
          </a:prstGeom>
        </p:spPr>
      </p:pic>
      <p:sp>
        <p:nvSpPr>
          <p:cNvPr id="18" name="Rounded Rectangle 17"/>
          <p:cNvSpPr/>
          <p:nvPr/>
        </p:nvSpPr>
        <p:spPr>
          <a:xfrm rot="18518084">
            <a:off x="8071534" y="3559603"/>
            <a:ext cx="9183704" cy="145271"/>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4003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809389" y="205863"/>
            <a:ext cx="25347" cy="11612150"/>
          </a:xfrm>
          <a:prstGeom prst="rect">
            <a:avLst/>
          </a:prstGeom>
          <a:solidFill>
            <a:srgbClr val="111B1E">
              <a:alpha val="29803"/>
            </a:srgbClr>
          </a:solidFill>
        </p:spPr>
      </p:sp>
      <p:sp>
        <p:nvSpPr>
          <p:cNvPr id="3" name="AutoShape 3"/>
          <p:cNvSpPr/>
          <p:nvPr/>
        </p:nvSpPr>
        <p:spPr>
          <a:xfrm>
            <a:off x="546153" y="0"/>
            <a:ext cx="25347" cy="11612150"/>
          </a:xfrm>
          <a:prstGeom prst="rect">
            <a:avLst/>
          </a:prstGeom>
          <a:solidFill>
            <a:srgbClr val="111B1E">
              <a:alpha val="29803"/>
            </a:srgbClr>
          </a:solidFill>
        </p:spPr>
      </p:sp>
      <p:sp>
        <p:nvSpPr>
          <p:cNvPr id="6" name="AutoShape 6"/>
          <p:cNvSpPr/>
          <p:nvPr/>
        </p:nvSpPr>
        <p:spPr>
          <a:xfrm>
            <a:off x="-680011" y="8785679"/>
            <a:ext cx="19752635" cy="2301421"/>
          </a:xfrm>
          <a:prstGeom prst="rect">
            <a:avLst/>
          </a:prstGeom>
          <a:solidFill>
            <a:srgbClr val="111B1E"/>
          </a:solidFill>
        </p:spPr>
      </p:sp>
      <p:grpSp>
        <p:nvGrpSpPr>
          <p:cNvPr id="8" name="Group 8"/>
          <p:cNvGrpSpPr/>
          <p:nvPr/>
        </p:nvGrpSpPr>
        <p:grpSpPr>
          <a:xfrm>
            <a:off x="10181492" y="4123992"/>
            <a:ext cx="6878058" cy="3562697"/>
            <a:chOff x="0" y="66675"/>
            <a:chExt cx="9170744" cy="4750262"/>
          </a:xfrm>
        </p:grpSpPr>
        <p:sp>
          <p:nvSpPr>
            <p:cNvPr id="9" name="TextBox 9"/>
            <p:cNvSpPr txBox="1"/>
            <p:nvPr/>
          </p:nvSpPr>
          <p:spPr>
            <a:xfrm>
              <a:off x="0" y="66675"/>
              <a:ext cx="9170744" cy="3022195"/>
            </a:xfrm>
            <a:prstGeom prst="rect">
              <a:avLst/>
            </a:prstGeom>
          </p:spPr>
          <p:txBody>
            <a:bodyPr lIns="0" tIns="0" rIns="0" bIns="0" rtlCol="0" anchor="t">
              <a:spAutoFit/>
            </a:bodyPr>
            <a:lstStyle/>
            <a:p>
              <a:pPr algn="r">
                <a:lnSpc>
                  <a:spcPts val="8800"/>
                </a:lnSpc>
              </a:pPr>
              <a:r>
                <a:rPr lang="en-US" sz="8000" dirty="0">
                  <a:solidFill>
                    <a:srgbClr val="111B1E"/>
                  </a:solidFill>
                  <a:latin typeface="Cormorant Garamond Bold"/>
                </a:rPr>
                <a:t>Data Preprocessing</a:t>
              </a:r>
            </a:p>
          </p:txBody>
        </p:sp>
        <p:sp>
          <p:nvSpPr>
            <p:cNvPr id="10" name="TextBox 10"/>
            <p:cNvSpPr txBox="1"/>
            <p:nvPr/>
          </p:nvSpPr>
          <p:spPr>
            <a:xfrm>
              <a:off x="0" y="3380647"/>
              <a:ext cx="9170744" cy="1436290"/>
            </a:xfrm>
            <a:prstGeom prst="rect">
              <a:avLst/>
            </a:prstGeom>
          </p:spPr>
          <p:txBody>
            <a:bodyPr lIns="0" tIns="0" rIns="0" bIns="0" rtlCol="0" anchor="t">
              <a:spAutoFit/>
            </a:bodyPr>
            <a:lstStyle/>
            <a:p>
              <a:pPr algn="r">
                <a:lnSpc>
                  <a:spcPts val="4200"/>
                </a:lnSpc>
              </a:pPr>
              <a:r>
                <a:rPr lang="en-US" sz="3000" spc="30" dirty="0">
                  <a:solidFill>
                    <a:srgbClr val="111B1E"/>
                  </a:solidFill>
                  <a:latin typeface="Assistant Regular"/>
                </a:rPr>
                <a:t>Techniques used to transform data before modelling exercise</a:t>
              </a:r>
            </a:p>
          </p:txBody>
        </p:sp>
      </p:grpSp>
      <p:sp>
        <p:nvSpPr>
          <p:cNvPr id="11" name="TextBox 11"/>
          <p:cNvSpPr txBox="1"/>
          <p:nvPr/>
        </p:nvSpPr>
        <p:spPr>
          <a:xfrm>
            <a:off x="10115644" y="981075"/>
            <a:ext cx="7143656" cy="436017"/>
          </a:xfrm>
          <a:prstGeom prst="rect">
            <a:avLst/>
          </a:prstGeom>
        </p:spPr>
        <p:txBody>
          <a:bodyPr lIns="0" tIns="0" rIns="0" bIns="0" rtlCol="0" anchor="t">
            <a:spAutoFit/>
          </a:bodyPr>
          <a:lstStyle/>
          <a:p>
            <a:pPr algn="r">
              <a:lnSpc>
                <a:spcPts val="3359"/>
              </a:lnSpc>
            </a:pPr>
            <a:r>
              <a:rPr lang="en-US" sz="2399" spc="143" dirty="0">
                <a:solidFill>
                  <a:srgbClr val="111B1E"/>
                </a:solidFill>
                <a:latin typeface="Cormorant Garamond Bold"/>
              </a:rPr>
              <a:t>Advanced Analytics: Group 6</a:t>
            </a:r>
          </a:p>
        </p:txBody>
      </p:sp>
      <p:sp>
        <p:nvSpPr>
          <p:cNvPr id="12" name="AutoShape 12"/>
          <p:cNvSpPr/>
          <p:nvPr/>
        </p:nvSpPr>
        <p:spPr>
          <a:xfrm>
            <a:off x="17868900" y="0"/>
            <a:ext cx="419100" cy="419100"/>
          </a:xfrm>
          <a:prstGeom prst="rect">
            <a:avLst/>
          </a:prstGeom>
          <a:solidFill>
            <a:srgbClr val="111B1E"/>
          </a:solidFill>
        </p:spPr>
      </p:sp>
      <p:grpSp>
        <p:nvGrpSpPr>
          <p:cNvPr id="14" name="Group 4"/>
          <p:cNvGrpSpPr/>
          <p:nvPr/>
        </p:nvGrpSpPr>
        <p:grpSpPr>
          <a:xfrm>
            <a:off x="1143000" y="430619"/>
            <a:ext cx="7162800" cy="8420277"/>
            <a:chOff x="0" y="-57151"/>
            <a:chExt cx="8293508" cy="10302364"/>
          </a:xfrm>
        </p:grpSpPr>
        <p:sp>
          <p:nvSpPr>
            <p:cNvPr id="15" name="TextBox 5"/>
            <p:cNvSpPr txBox="1"/>
            <p:nvPr/>
          </p:nvSpPr>
          <p:spPr>
            <a:xfrm>
              <a:off x="0" y="876540"/>
              <a:ext cx="8293508" cy="1317996"/>
            </a:xfrm>
            <a:prstGeom prst="rect">
              <a:avLst/>
            </a:prstGeom>
          </p:spPr>
          <p:txBody>
            <a:bodyPr lIns="0" tIns="0" rIns="0" bIns="0" rtlCol="0" anchor="t">
              <a:spAutoFit/>
            </a:bodyPr>
            <a:lstStyle/>
            <a:p>
              <a:pPr>
                <a:lnSpc>
                  <a:spcPts val="4199"/>
                </a:lnSpc>
              </a:pPr>
              <a:r>
                <a:rPr lang="en-US" sz="2400" spc="29" dirty="0">
                  <a:solidFill>
                    <a:srgbClr val="111B1E"/>
                  </a:solidFill>
                  <a:latin typeface="Assistant Regular"/>
                </a:rPr>
                <a:t>All the categorical variables in the data set were one-hot encoded. </a:t>
              </a:r>
            </a:p>
          </p:txBody>
        </p:sp>
        <p:sp>
          <p:nvSpPr>
            <p:cNvPr id="16" name="TextBox 6"/>
            <p:cNvSpPr txBox="1"/>
            <p:nvPr/>
          </p:nvSpPr>
          <p:spPr>
            <a:xfrm>
              <a:off x="0" y="-57151"/>
              <a:ext cx="8293508" cy="706069"/>
            </a:xfrm>
            <a:prstGeom prst="rect">
              <a:avLst/>
            </a:prstGeom>
          </p:spPr>
          <p:txBody>
            <a:bodyPr lIns="0" tIns="0" rIns="0" bIns="0" rtlCol="0" anchor="t">
              <a:spAutoFit/>
            </a:bodyPr>
            <a:lstStyle/>
            <a:p>
              <a:pPr>
                <a:lnSpc>
                  <a:spcPts val="4480"/>
                </a:lnSpc>
              </a:pPr>
              <a:r>
                <a:rPr lang="en-US" sz="3200" b="1" spc="288" dirty="0">
                  <a:solidFill>
                    <a:srgbClr val="111B1E"/>
                  </a:solidFill>
                  <a:latin typeface="Assistant Regular"/>
                </a:rPr>
                <a:t>One Hot Encoding</a:t>
              </a:r>
            </a:p>
          </p:txBody>
        </p:sp>
        <p:sp>
          <p:nvSpPr>
            <p:cNvPr id="17" name="TextBox 7"/>
            <p:cNvSpPr txBox="1"/>
            <p:nvPr/>
          </p:nvSpPr>
          <p:spPr>
            <a:xfrm>
              <a:off x="0" y="3507010"/>
              <a:ext cx="8293508" cy="1976994"/>
            </a:xfrm>
            <a:prstGeom prst="rect">
              <a:avLst/>
            </a:prstGeom>
          </p:spPr>
          <p:txBody>
            <a:bodyPr lIns="0" tIns="0" rIns="0" bIns="0" rtlCol="0" anchor="t">
              <a:spAutoFit/>
            </a:bodyPr>
            <a:lstStyle/>
            <a:p>
              <a:pPr>
                <a:lnSpc>
                  <a:spcPts val="4199"/>
                </a:lnSpc>
              </a:pPr>
              <a:r>
                <a:rPr lang="en-US" sz="2400" spc="29" dirty="0">
                  <a:solidFill>
                    <a:srgbClr val="111B1E"/>
                  </a:solidFill>
                  <a:latin typeface="Assistant Regular"/>
                </a:rPr>
                <a:t>For each of the models we also tested using </a:t>
              </a:r>
              <a:r>
                <a:rPr lang="en-US" sz="2400" spc="29" dirty="0" err="1">
                  <a:solidFill>
                    <a:srgbClr val="111B1E"/>
                  </a:solidFill>
                  <a:latin typeface="Assistant Regular"/>
                </a:rPr>
                <a:t>Standardised</a:t>
              </a:r>
              <a:r>
                <a:rPr lang="en-US" sz="2400" spc="29" dirty="0">
                  <a:solidFill>
                    <a:srgbClr val="111B1E"/>
                  </a:solidFill>
                  <a:latin typeface="Assistant Regular"/>
                </a:rPr>
                <a:t> </a:t>
              </a:r>
              <a:r>
                <a:rPr lang="en-US" sz="2400" i="1" spc="29" dirty="0">
                  <a:solidFill>
                    <a:srgbClr val="111B1E"/>
                  </a:solidFill>
                  <a:latin typeface="Assistant Regular"/>
                </a:rPr>
                <a:t>(using </a:t>
              </a:r>
              <a:r>
                <a:rPr lang="en-US" sz="2400" i="1" spc="29" dirty="0" err="1">
                  <a:solidFill>
                    <a:srgbClr val="111B1E"/>
                  </a:solidFill>
                  <a:latin typeface="Assistant Regular"/>
                </a:rPr>
                <a:t>StandardScaler</a:t>
              </a:r>
              <a:r>
                <a:rPr lang="en-US" sz="2400" i="1" spc="29" dirty="0">
                  <a:solidFill>
                    <a:srgbClr val="111B1E"/>
                  </a:solidFill>
                  <a:latin typeface="Assistant Regular"/>
                </a:rPr>
                <a:t>) </a:t>
              </a:r>
              <a:r>
                <a:rPr lang="en-US" sz="2400" spc="29" dirty="0">
                  <a:solidFill>
                    <a:srgbClr val="111B1E"/>
                  </a:solidFill>
                  <a:latin typeface="Assistant Regular"/>
                </a:rPr>
                <a:t>and Scaled</a:t>
              </a:r>
              <a:r>
                <a:rPr lang="en-US" sz="2400" i="1" spc="29" dirty="0">
                  <a:solidFill>
                    <a:srgbClr val="111B1E"/>
                  </a:solidFill>
                  <a:latin typeface="Assistant Regular"/>
                </a:rPr>
                <a:t>(</a:t>
              </a:r>
              <a:r>
                <a:rPr lang="en-US" sz="2400" i="1" spc="29" dirty="0" err="1">
                  <a:solidFill>
                    <a:srgbClr val="111B1E"/>
                  </a:solidFill>
                  <a:latin typeface="Assistant Regular"/>
                </a:rPr>
                <a:t>MInMax</a:t>
              </a:r>
              <a:r>
                <a:rPr lang="en-US" sz="2400" i="1" spc="29" dirty="0">
                  <a:solidFill>
                    <a:srgbClr val="111B1E"/>
                  </a:solidFill>
                  <a:latin typeface="Assistant Regular"/>
                </a:rPr>
                <a:t> Scaler) </a:t>
              </a:r>
              <a:r>
                <a:rPr lang="en-US" sz="2400" spc="29" dirty="0">
                  <a:solidFill>
                    <a:srgbClr val="111B1E"/>
                  </a:solidFill>
                  <a:latin typeface="Assistant Regular"/>
                </a:rPr>
                <a:t>data</a:t>
              </a:r>
            </a:p>
          </p:txBody>
        </p:sp>
        <p:sp>
          <p:nvSpPr>
            <p:cNvPr id="18" name="TextBox 8"/>
            <p:cNvSpPr txBox="1"/>
            <p:nvPr/>
          </p:nvSpPr>
          <p:spPr>
            <a:xfrm>
              <a:off x="0" y="2573318"/>
              <a:ext cx="8293508" cy="706069"/>
            </a:xfrm>
            <a:prstGeom prst="rect">
              <a:avLst/>
            </a:prstGeom>
          </p:spPr>
          <p:txBody>
            <a:bodyPr lIns="0" tIns="0" rIns="0" bIns="0" rtlCol="0" anchor="t">
              <a:spAutoFit/>
            </a:bodyPr>
            <a:lstStyle/>
            <a:p>
              <a:pPr>
                <a:lnSpc>
                  <a:spcPts val="4480"/>
                </a:lnSpc>
              </a:pPr>
              <a:r>
                <a:rPr lang="en-US" sz="3200" b="1" spc="288" dirty="0">
                  <a:solidFill>
                    <a:srgbClr val="111B1E"/>
                  </a:solidFill>
                  <a:latin typeface="Assistant Regular"/>
                </a:rPr>
                <a:t>Standardization/Scalin</a:t>
              </a:r>
              <a:r>
                <a:rPr lang="en-US" sz="3200" spc="288" dirty="0">
                  <a:solidFill>
                    <a:srgbClr val="111B1E"/>
                  </a:solidFill>
                  <a:latin typeface="Assistant Regular"/>
                </a:rPr>
                <a:t>g</a:t>
              </a:r>
            </a:p>
          </p:txBody>
        </p:sp>
        <p:sp>
          <p:nvSpPr>
            <p:cNvPr id="19" name="TextBox 9"/>
            <p:cNvSpPr txBox="1"/>
            <p:nvPr/>
          </p:nvSpPr>
          <p:spPr>
            <a:xfrm>
              <a:off x="0" y="7609221"/>
              <a:ext cx="8293508" cy="2635992"/>
            </a:xfrm>
            <a:prstGeom prst="rect">
              <a:avLst/>
            </a:prstGeom>
          </p:spPr>
          <p:txBody>
            <a:bodyPr lIns="0" tIns="0" rIns="0" bIns="0" rtlCol="0" anchor="t">
              <a:spAutoFit/>
            </a:bodyPr>
            <a:lstStyle/>
            <a:p>
              <a:pPr>
                <a:lnSpc>
                  <a:spcPts val="4199"/>
                </a:lnSpc>
              </a:pPr>
              <a:r>
                <a:rPr lang="en-US" sz="2400" spc="29" dirty="0">
                  <a:solidFill>
                    <a:srgbClr val="111B1E"/>
                  </a:solidFill>
                  <a:latin typeface="Assistant Regular"/>
                </a:rPr>
                <a:t>Since the data is </a:t>
              </a:r>
              <a:r>
                <a:rPr lang="en-US" sz="2400" spc="29" dirty="0" err="1">
                  <a:solidFill>
                    <a:srgbClr val="111B1E"/>
                  </a:solidFill>
                  <a:latin typeface="Assistant Regular"/>
                </a:rPr>
                <a:t>imbalaned</a:t>
              </a:r>
              <a:r>
                <a:rPr lang="en-US" sz="2400" spc="29" dirty="0">
                  <a:solidFill>
                    <a:srgbClr val="111B1E"/>
                  </a:solidFill>
                  <a:latin typeface="Assistant Regular"/>
                </a:rPr>
                <a:t>, we used stratification at the time of splitting data to ensure training and test samples were no more biased than original</a:t>
              </a:r>
            </a:p>
          </p:txBody>
        </p:sp>
        <p:sp>
          <p:nvSpPr>
            <p:cNvPr id="20" name="TextBox 10"/>
            <p:cNvSpPr txBox="1"/>
            <p:nvPr/>
          </p:nvSpPr>
          <p:spPr>
            <a:xfrm>
              <a:off x="0" y="6675531"/>
              <a:ext cx="8293508" cy="706069"/>
            </a:xfrm>
            <a:prstGeom prst="rect">
              <a:avLst/>
            </a:prstGeom>
            <a:ln>
              <a:solidFill>
                <a:schemeClr val="accent6">
                  <a:lumMod val="75000"/>
                </a:schemeClr>
              </a:solidFill>
            </a:ln>
          </p:spPr>
          <p:txBody>
            <a:bodyPr lIns="0" tIns="0" rIns="0" bIns="0" rtlCol="0" anchor="t">
              <a:spAutoFit/>
            </a:bodyPr>
            <a:lstStyle/>
            <a:p>
              <a:pPr>
                <a:lnSpc>
                  <a:spcPts val="4480"/>
                </a:lnSpc>
              </a:pPr>
              <a:r>
                <a:rPr lang="en-US" sz="3200" spc="288" dirty="0">
                  <a:solidFill>
                    <a:srgbClr val="111B1E"/>
                  </a:solidFill>
                  <a:latin typeface="Assistant Regular"/>
                </a:rPr>
                <a:t> </a:t>
              </a:r>
              <a:r>
                <a:rPr lang="en-US" sz="3200" b="1" spc="288" dirty="0">
                  <a:solidFill>
                    <a:srgbClr val="111B1E"/>
                  </a:solidFill>
                  <a:latin typeface="Assistant Regular"/>
                </a:rPr>
                <a:t>Stratification</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797539" y="98655"/>
            <a:ext cx="25347" cy="11612150"/>
          </a:xfrm>
          <a:prstGeom prst="rect">
            <a:avLst/>
          </a:prstGeom>
          <a:solidFill>
            <a:srgbClr val="111B1E">
              <a:alpha val="29803"/>
            </a:srgbClr>
          </a:solidFill>
        </p:spPr>
      </p:sp>
      <p:sp>
        <p:nvSpPr>
          <p:cNvPr id="3" name="AutoShape 3"/>
          <p:cNvSpPr/>
          <p:nvPr/>
        </p:nvSpPr>
        <p:spPr>
          <a:xfrm>
            <a:off x="546153" y="0"/>
            <a:ext cx="25347" cy="11612150"/>
          </a:xfrm>
          <a:prstGeom prst="rect">
            <a:avLst/>
          </a:prstGeom>
          <a:solidFill>
            <a:srgbClr val="111B1E">
              <a:alpha val="29803"/>
            </a:srgbClr>
          </a:solidFill>
        </p:spPr>
      </p:sp>
      <p:sp>
        <p:nvSpPr>
          <p:cNvPr id="6" name="AutoShape 6"/>
          <p:cNvSpPr/>
          <p:nvPr/>
        </p:nvSpPr>
        <p:spPr>
          <a:xfrm>
            <a:off x="-680011" y="9242879"/>
            <a:ext cx="19752635" cy="2301421"/>
          </a:xfrm>
          <a:prstGeom prst="rect">
            <a:avLst/>
          </a:prstGeom>
          <a:solidFill>
            <a:srgbClr val="111B1E"/>
          </a:solidFill>
        </p:spPr>
      </p:sp>
      <p:grpSp>
        <p:nvGrpSpPr>
          <p:cNvPr id="8" name="Group 8"/>
          <p:cNvGrpSpPr/>
          <p:nvPr/>
        </p:nvGrpSpPr>
        <p:grpSpPr>
          <a:xfrm>
            <a:off x="11733931" y="2857500"/>
            <a:ext cx="6378932" cy="4101308"/>
            <a:chOff x="0" y="66675"/>
            <a:chExt cx="9170744" cy="5468409"/>
          </a:xfrm>
        </p:grpSpPr>
        <p:sp>
          <p:nvSpPr>
            <p:cNvPr id="9" name="TextBox 9"/>
            <p:cNvSpPr txBox="1"/>
            <p:nvPr/>
          </p:nvSpPr>
          <p:spPr>
            <a:xfrm>
              <a:off x="0" y="66675"/>
              <a:ext cx="9170744" cy="3022194"/>
            </a:xfrm>
            <a:prstGeom prst="rect">
              <a:avLst/>
            </a:prstGeom>
          </p:spPr>
          <p:txBody>
            <a:bodyPr lIns="0" tIns="0" rIns="0" bIns="0" rtlCol="0" anchor="t">
              <a:spAutoFit/>
            </a:bodyPr>
            <a:lstStyle/>
            <a:p>
              <a:pPr algn="r">
                <a:lnSpc>
                  <a:spcPts val="8800"/>
                </a:lnSpc>
              </a:pPr>
              <a:r>
                <a:rPr lang="en-US" sz="6000" dirty="0">
                  <a:solidFill>
                    <a:srgbClr val="111B1E"/>
                  </a:solidFill>
                  <a:latin typeface="Cormorant Garamond Bold"/>
                </a:rPr>
                <a:t>Choosing Stratification</a:t>
              </a:r>
            </a:p>
          </p:txBody>
        </p:sp>
        <p:sp>
          <p:nvSpPr>
            <p:cNvPr id="10" name="TextBox 10"/>
            <p:cNvSpPr txBox="1"/>
            <p:nvPr/>
          </p:nvSpPr>
          <p:spPr>
            <a:xfrm>
              <a:off x="3637068" y="3380649"/>
              <a:ext cx="5533675" cy="2154435"/>
            </a:xfrm>
            <a:prstGeom prst="rect">
              <a:avLst/>
            </a:prstGeom>
          </p:spPr>
          <p:txBody>
            <a:bodyPr wrap="square" lIns="0" tIns="0" rIns="0" bIns="0" rtlCol="0" anchor="t">
              <a:spAutoFit/>
            </a:bodyPr>
            <a:lstStyle/>
            <a:p>
              <a:pPr algn="r">
                <a:lnSpc>
                  <a:spcPts val="4200"/>
                </a:lnSpc>
              </a:pPr>
              <a:r>
                <a:rPr lang="en-US" sz="2000" spc="30" dirty="0">
                  <a:solidFill>
                    <a:srgbClr val="111B1E"/>
                  </a:solidFill>
                  <a:latin typeface="Assistant Regular"/>
                </a:rPr>
                <a:t>We used stratification to ensure that train-test splits do not further bias our unbalanced sample.</a:t>
              </a:r>
            </a:p>
          </p:txBody>
        </p:sp>
      </p:grpSp>
      <p:sp>
        <p:nvSpPr>
          <p:cNvPr id="11" name="TextBox 11"/>
          <p:cNvSpPr txBox="1"/>
          <p:nvPr/>
        </p:nvSpPr>
        <p:spPr>
          <a:xfrm>
            <a:off x="11068144" y="537963"/>
            <a:ext cx="7143656" cy="414537"/>
          </a:xfrm>
          <a:prstGeom prst="rect">
            <a:avLst/>
          </a:prstGeom>
        </p:spPr>
        <p:txBody>
          <a:bodyPr lIns="0" tIns="0" rIns="0" bIns="0" rtlCol="0" anchor="t">
            <a:spAutoFit/>
          </a:bodyPr>
          <a:lstStyle/>
          <a:p>
            <a:pPr algn="r">
              <a:lnSpc>
                <a:spcPts val="3359"/>
              </a:lnSpc>
            </a:pPr>
            <a:r>
              <a:rPr lang="en-US" sz="2399" spc="143" dirty="0">
                <a:latin typeface="Cormorant Garamond Bold"/>
              </a:rPr>
              <a:t>Advanced Analytics: Group 6</a:t>
            </a:r>
          </a:p>
        </p:txBody>
      </p:sp>
      <p:sp>
        <p:nvSpPr>
          <p:cNvPr id="12" name="AutoShape 12"/>
          <p:cNvSpPr/>
          <p:nvPr/>
        </p:nvSpPr>
        <p:spPr>
          <a:xfrm>
            <a:off x="17868900" y="0"/>
            <a:ext cx="419100" cy="419100"/>
          </a:xfrm>
          <a:prstGeom prst="rect">
            <a:avLst/>
          </a:prstGeom>
          <a:solidFill>
            <a:srgbClr val="111B1E"/>
          </a:solidFill>
        </p:spPr>
      </p:sp>
      <p:grpSp>
        <p:nvGrpSpPr>
          <p:cNvPr id="5" name="Group 4"/>
          <p:cNvGrpSpPr/>
          <p:nvPr/>
        </p:nvGrpSpPr>
        <p:grpSpPr>
          <a:xfrm>
            <a:off x="849918" y="-228600"/>
            <a:ext cx="6278639" cy="5104544"/>
            <a:chOff x="1746094" y="91374"/>
            <a:chExt cx="6278639" cy="5104544"/>
          </a:xfrm>
        </p:grpSpPr>
        <p:pic>
          <p:nvPicPr>
            <p:cNvPr id="21" name="Picture 20"/>
            <p:cNvPicPr>
              <a:picLocks noChangeAspect="1"/>
            </p:cNvPicPr>
            <p:nvPr/>
          </p:nvPicPr>
          <p:blipFill rotWithShape="1">
            <a:blip r:embed="rId2"/>
            <a:srcRect l="31259" t="42708" r="45315" b="28125"/>
            <a:stretch/>
          </p:blipFill>
          <p:spPr>
            <a:xfrm>
              <a:off x="2179893" y="739074"/>
              <a:ext cx="5844840" cy="4091388"/>
            </a:xfrm>
            <a:prstGeom prst="rect">
              <a:avLst/>
            </a:prstGeom>
          </p:spPr>
        </p:pic>
        <p:sp>
          <p:nvSpPr>
            <p:cNvPr id="4" name="TextBox 3"/>
            <p:cNvSpPr txBox="1"/>
            <p:nvPr/>
          </p:nvSpPr>
          <p:spPr>
            <a:xfrm rot="16200000">
              <a:off x="749660" y="1087808"/>
              <a:ext cx="2362200" cy="369332"/>
            </a:xfrm>
            <a:prstGeom prst="rect">
              <a:avLst/>
            </a:prstGeom>
            <a:noFill/>
          </p:spPr>
          <p:txBody>
            <a:bodyPr wrap="square" rtlCol="0">
              <a:spAutoFit/>
            </a:bodyPr>
            <a:lstStyle/>
            <a:p>
              <a:r>
                <a:rPr lang="en-US" b="1" dirty="0"/>
                <a:t>Actual</a:t>
              </a:r>
              <a:r>
                <a:rPr lang="en-US" dirty="0"/>
                <a:t> </a:t>
              </a:r>
              <a:r>
                <a:rPr lang="en-US" dirty="0" err="1"/>
                <a:t>Neg</a:t>
              </a:r>
              <a:endParaRPr lang="en-IN" dirty="0"/>
            </a:p>
          </p:txBody>
        </p:sp>
        <p:sp>
          <p:nvSpPr>
            <p:cNvPr id="22" name="TextBox 21"/>
            <p:cNvSpPr txBox="1"/>
            <p:nvPr/>
          </p:nvSpPr>
          <p:spPr>
            <a:xfrm rot="16200000">
              <a:off x="752405" y="3027039"/>
              <a:ext cx="2362200" cy="369332"/>
            </a:xfrm>
            <a:prstGeom prst="rect">
              <a:avLst/>
            </a:prstGeom>
            <a:noFill/>
          </p:spPr>
          <p:txBody>
            <a:bodyPr wrap="square" rtlCol="0">
              <a:spAutoFit/>
            </a:bodyPr>
            <a:lstStyle/>
            <a:p>
              <a:r>
                <a:rPr lang="en-US" b="1" dirty="0"/>
                <a:t>Actual </a:t>
              </a:r>
              <a:r>
                <a:rPr lang="en-US" b="1" dirty="0" err="1"/>
                <a:t>Pos</a:t>
              </a:r>
              <a:endParaRPr lang="en-IN" b="1" dirty="0"/>
            </a:p>
          </p:txBody>
        </p:sp>
        <p:sp>
          <p:nvSpPr>
            <p:cNvPr id="23" name="TextBox 22"/>
            <p:cNvSpPr txBox="1"/>
            <p:nvPr/>
          </p:nvSpPr>
          <p:spPr>
            <a:xfrm>
              <a:off x="2740113" y="4818322"/>
              <a:ext cx="2362200" cy="369332"/>
            </a:xfrm>
            <a:prstGeom prst="rect">
              <a:avLst/>
            </a:prstGeom>
            <a:noFill/>
          </p:spPr>
          <p:txBody>
            <a:bodyPr wrap="square" rtlCol="0">
              <a:spAutoFit/>
            </a:bodyPr>
            <a:lstStyle/>
            <a:p>
              <a:r>
                <a:rPr lang="en-US" b="1" dirty="0"/>
                <a:t>Predicted </a:t>
              </a:r>
              <a:r>
                <a:rPr lang="en-US" b="1" dirty="0" err="1"/>
                <a:t>Neg</a:t>
              </a:r>
              <a:endParaRPr lang="en-IN" b="1" dirty="0"/>
            </a:p>
          </p:txBody>
        </p:sp>
        <p:sp>
          <p:nvSpPr>
            <p:cNvPr id="24" name="TextBox 23"/>
            <p:cNvSpPr txBox="1"/>
            <p:nvPr/>
          </p:nvSpPr>
          <p:spPr>
            <a:xfrm>
              <a:off x="5043171" y="4826586"/>
              <a:ext cx="2362200" cy="369332"/>
            </a:xfrm>
            <a:prstGeom prst="rect">
              <a:avLst/>
            </a:prstGeom>
            <a:noFill/>
          </p:spPr>
          <p:txBody>
            <a:bodyPr wrap="square" rtlCol="0">
              <a:spAutoFit/>
            </a:bodyPr>
            <a:lstStyle/>
            <a:p>
              <a:r>
                <a:rPr lang="en-US" b="1" dirty="0"/>
                <a:t>Predicted </a:t>
              </a:r>
              <a:r>
                <a:rPr lang="en-US" b="1" dirty="0" err="1"/>
                <a:t>Pos</a:t>
              </a:r>
              <a:endParaRPr lang="en-IN" b="1" dirty="0"/>
            </a:p>
          </p:txBody>
        </p:sp>
        <p:sp>
          <p:nvSpPr>
            <p:cNvPr id="25" name="TextBox 24"/>
            <p:cNvSpPr txBox="1"/>
            <p:nvPr/>
          </p:nvSpPr>
          <p:spPr>
            <a:xfrm>
              <a:off x="3267901" y="1745575"/>
              <a:ext cx="457200" cy="400110"/>
            </a:xfrm>
            <a:prstGeom prst="rect">
              <a:avLst/>
            </a:prstGeom>
            <a:noFill/>
          </p:spPr>
          <p:txBody>
            <a:bodyPr wrap="square" rtlCol="0">
              <a:spAutoFit/>
            </a:bodyPr>
            <a:lstStyle/>
            <a:p>
              <a:r>
                <a:rPr lang="en-US" sz="2000" b="1" dirty="0">
                  <a:solidFill>
                    <a:schemeClr val="bg1"/>
                  </a:solidFill>
                </a:rPr>
                <a:t>21</a:t>
              </a:r>
              <a:endParaRPr lang="en-IN" sz="2000" b="1" dirty="0">
                <a:solidFill>
                  <a:schemeClr val="bg1"/>
                </a:solidFill>
              </a:endParaRPr>
            </a:p>
          </p:txBody>
        </p:sp>
        <p:sp>
          <p:nvSpPr>
            <p:cNvPr id="26" name="TextBox 25"/>
            <p:cNvSpPr txBox="1"/>
            <p:nvPr/>
          </p:nvSpPr>
          <p:spPr>
            <a:xfrm>
              <a:off x="3267901" y="3420747"/>
              <a:ext cx="457200" cy="400110"/>
            </a:xfrm>
            <a:prstGeom prst="rect">
              <a:avLst/>
            </a:prstGeom>
            <a:noFill/>
          </p:spPr>
          <p:txBody>
            <a:bodyPr wrap="square" rtlCol="0">
              <a:spAutoFit/>
            </a:bodyPr>
            <a:lstStyle/>
            <a:p>
              <a:r>
                <a:rPr lang="en-US" sz="2000" b="1" dirty="0">
                  <a:solidFill>
                    <a:schemeClr val="bg1"/>
                  </a:solidFill>
                </a:rPr>
                <a:t>17</a:t>
              </a:r>
              <a:endParaRPr lang="en-IN" sz="2000" b="1" dirty="0">
                <a:solidFill>
                  <a:schemeClr val="bg1"/>
                </a:solidFill>
              </a:endParaRPr>
            </a:p>
          </p:txBody>
        </p:sp>
        <p:sp>
          <p:nvSpPr>
            <p:cNvPr id="27" name="TextBox 26"/>
            <p:cNvSpPr txBox="1"/>
            <p:nvPr/>
          </p:nvSpPr>
          <p:spPr>
            <a:xfrm>
              <a:off x="5536411" y="3419388"/>
              <a:ext cx="592708" cy="400110"/>
            </a:xfrm>
            <a:prstGeom prst="rect">
              <a:avLst/>
            </a:prstGeom>
            <a:noFill/>
          </p:spPr>
          <p:txBody>
            <a:bodyPr wrap="square" rtlCol="0">
              <a:spAutoFit/>
            </a:bodyPr>
            <a:lstStyle/>
            <a:p>
              <a:r>
                <a:rPr lang="en-US" sz="2000" b="1" dirty="0">
                  <a:solidFill>
                    <a:schemeClr val="bg1"/>
                  </a:solidFill>
                </a:rPr>
                <a:t>127</a:t>
              </a:r>
              <a:endParaRPr lang="en-IN" sz="2000" b="1" dirty="0">
                <a:solidFill>
                  <a:schemeClr val="bg1"/>
                </a:solidFill>
              </a:endParaRPr>
            </a:p>
          </p:txBody>
        </p:sp>
        <p:sp>
          <p:nvSpPr>
            <p:cNvPr id="28" name="TextBox 27"/>
            <p:cNvSpPr txBox="1"/>
            <p:nvPr/>
          </p:nvSpPr>
          <p:spPr>
            <a:xfrm>
              <a:off x="5578563" y="1723549"/>
              <a:ext cx="550556" cy="400110"/>
            </a:xfrm>
            <a:prstGeom prst="rect">
              <a:avLst/>
            </a:prstGeom>
            <a:noFill/>
          </p:spPr>
          <p:txBody>
            <a:bodyPr wrap="square" rtlCol="0">
              <a:spAutoFit/>
            </a:bodyPr>
            <a:lstStyle/>
            <a:p>
              <a:r>
                <a:rPr lang="en-US" sz="2000" b="1" dirty="0">
                  <a:solidFill>
                    <a:schemeClr val="bg1"/>
                  </a:solidFill>
                </a:rPr>
                <a:t>35</a:t>
              </a:r>
              <a:endParaRPr lang="en-IN" sz="2000" b="1" dirty="0">
                <a:solidFill>
                  <a:schemeClr val="bg1"/>
                </a:solidFill>
              </a:endParaRPr>
            </a:p>
          </p:txBody>
        </p:sp>
      </p:grpSp>
      <p:sp>
        <p:nvSpPr>
          <p:cNvPr id="7" name="TextBox 6"/>
          <p:cNvSpPr txBox="1"/>
          <p:nvPr/>
        </p:nvSpPr>
        <p:spPr>
          <a:xfrm>
            <a:off x="1076924" y="161056"/>
            <a:ext cx="5515688" cy="461665"/>
          </a:xfrm>
          <a:prstGeom prst="rect">
            <a:avLst/>
          </a:prstGeom>
          <a:noFill/>
        </p:spPr>
        <p:txBody>
          <a:bodyPr wrap="square" rtlCol="0">
            <a:spAutoFit/>
          </a:bodyPr>
          <a:lstStyle/>
          <a:p>
            <a:r>
              <a:rPr lang="en-US" sz="2400" b="1" dirty="0"/>
              <a:t>Confusion Matrix &amp; ROC – ordinary Logit</a:t>
            </a:r>
            <a:endParaRPr lang="en-IN" sz="2400" b="1" dirty="0"/>
          </a:p>
        </p:txBody>
      </p:sp>
      <p:pic>
        <p:nvPicPr>
          <p:cNvPr id="13" name="Picture 12"/>
          <p:cNvPicPr>
            <a:picLocks noChangeAspect="1"/>
          </p:cNvPicPr>
          <p:nvPr/>
        </p:nvPicPr>
        <p:blipFill rotWithShape="1">
          <a:blip r:embed="rId3"/>
          <a:srcRect l="28917" t="12500" r="42386" b="52083"/>
          <a:stretch/>
        </p:blipFill>
        <p:spPr>
          <a:xfrm>
            <a:off x="441042" y="5015093"/>
            <a:ext cx="6005392" cy="4167007"/>
          </a:xfrm>
          <a:prstGeom prst="rect">
            <a:avLst/>
          </a:prstGeom>
        </p:spPr>
      </p:pic>
      <p:grpSp>
        <p:nvGrpSpPr>
          <p:cNvPr id="37" name="Group 36"/>
          <p:cNvGrpSpPr/>
          <p:nvPr/>
        </p:nvGrpSpPr>
        <p:grpSpPr>
          <a:xfrm>
            <a:off x="7543800" y="495300"/>
            <a:ext cx="5812843" cy="3918105"/>
            <a:chOff x="7543800" y="495300"/>
            <a:chExt cx="5812843" cy="3918105"/>
          </a:xfrm>
        </p:grpSpPr>
        <p:pic>
          <p:nvPicPr>
            <p:cNvPr id="29" name="Picture 28"/>
            <p:cNvPicPr>
              <a:picLocks noChangeAspect="1"/>
            </p:cNvPicPr>
            <p:nvPr/>
          </p:nvPicPr>
          <p:blipFill rotWithShape="1">
            <a:blip r:embed="rId4"/>
            <a:srcRect l="31259" t="26042" r="45315" b="45874"/>
            <a:stretch/>
          </p:blipFill>
          <p:spPr>
            <a:xfrm>
              <a:off x="7543800" y="495300"/>
              <a:ext cx="5812843" cy="3918105"/>
            </a:xfrm>
            <a:prstGeom prst="rect">
              <a:avLst/>
            </a:prstGeom>
          </p:spPr>
        </p:pic>
        <p:sp>
          <p:nvSpPr>
            <p:cNvPr id="30" name="TextBox 29"/>
            <p:cNvSpPr txBox="1"/>
            <p:nvPr/>
          </p:nvSpPr>
          <p:spPr>
            <a:xfrm>
              <a:off x="8568782" y="1431726"/>
              <a:ext cx="457200" cy="400110"/>
            </a:xfrm>
            <a:prstGeom prst="rect">
              <a:avLst/>
            </a:prstGeom>
            <a:noFill/>
          </p:spPr>
          <p:txBody>
            <a:bodyPr wrap="square" rtlCol="0">
              <a:spAutoFit/>
            </a:bodyPr>
            <a:lstStyle/>
            <a:p>
              <a:r>
                <a:rPr lang="en-US" sz="2000" b="1" dirty="0">
                  <a:solidFill>
                    <a:schemeClr val="bg1"/>
                  </a:solidFill>
                </a:rPr>
                <a:t>29</a:t>
              </a:r>
              <a:endParaRPr lang="en-IN" sz="2000" b="1" dirty="0">
                <a:solidFill>
                  <a:schemeClr val="bg1"/>
                </a:solidFill>
              </a:endParaRPr>
            </a:p>
          </p:txBody>
        </p:sp>
        <p:sp>
          <p:nvSpPr>
            <p:cNvPr id="31" name="TextBox 30"/>
            <p:cNvSpPr txBox="1"/>
            <p:nvPr/>
          </p:nvSpPr>
          <p:spPr>
            <a:xfrm>
              <a:off x="8568782" y="3106898"/>
              <a:ext cx="457200" cy="400110"/>
            </a:xfrm>
            <a:prstGeom prst="rect">
              <a:avLst/>
            </a:prstGeom>
            <a:noFill/>
          </p:spPr>
          <p:txBody>
            <a:bodyPr wrap="square" rtlCol="0">
              <a:spAutoFit/>
            </a:bodyPr>
            <a:lstStyle/>
            <a:p>
              <a:r>
                <a:rPr lang="en-US" sz="2000" b="1" dirty="0">
                  <a:solidFill>
                    <a:schemeClr val="bg1"/>
                  </a:solidFill>
                </a:rPr>
                <a:t> 7</a:t>
              </a:r>
              <a:endParaRPr lang="en-IN" sz="2000" b="1" dirty="0">
                <a:solidFill>
                  <a:schemeClr val="bg1"/>
                </a:solidFill>
              </a:endParaRPr>
            </a:p>
          </p:txBody>
        </p:sp>
        <p:sp>
          <p:nvSpPr>
            <p:cNvPr id="32" name="TextBox 31"/>
            <p:cNvSpPr txBox="1"/>
            <p:nvPr/>
          </p:nvSpPr>
          <p:spPr>
            <a:xfrm>
              <a:off x="10837292" y="3105539"/>
              <a:ext cx="592708" cy="400110"/>
            </a:xfrm>
            <a:prstGeom prst="rect">
              <a:avLst/>
            </a:prstGeom>
            <a:noFill/>
          </p:spPr>
          <p:txBody>
            <a:bodyPr wrap="square" rtlCol="0">
              <a:spAutoFit/>
            </a:bodyPr>
            <a:lstStyle/>
            <a:p>
              <a:r>
                <a:rPr lang="en-US" sz="2000" b="1" dirty="0">
                  <a:solidFill>
                    <a:schemeClr val="bg1"/>
                  </a:solidFill>
                </a:rPr>
                <a:t>133</a:t>
              </a:r>
              <a:endParaRPr lang="en-IN" sz="2000" b="1" dirty="0">
                <a:solidFill>
                  <a:schemeClr val="bg1"/>
                </a:solidFill>
              </a:endParaRPr>
            </a:p>
          </p:txBody>
        </p:sp>
        <p:sp>
          <p:nvSpPr>
            <p:cNvPr id="33" name="TextBox 32"/>
            <p:cNvSpPr txBox="1"/>
            <p:nvPr/>
          </p:nvSpPr>
          <p:spPr>
            <a:xfrm>
              <a:off x="10879444" y="1409700"/>
              <a:ext cx="550556" cy="400110"/>
            </a:xfrm>
            <a:prstGeom prst="rect">
              <a:avLst/>
            </a:prstGeom>
            <a:noFill/>
          </p:spPr>
          <p:txBody>
            <a:bodyPr wrap="square" rtlCol="0">
              <a:spAutoFit/>
            </a:bodyPr>
            <a:lstStyle/>
            <a:p>
              <a:r>
                <a:rPr lang="en-US" sz="2000" b="1" dirty="0">
                  <a:solidFill>
                    <a:schemeClr val="bg1"/>
                  </a:solidFill>
                </a:rPr>
                <a:t>31</a:t>
              </a:r>
              <a:endParaRPr lang="en-IN" sz="2000" b="1" dirty="0">
                <a:solidFill>
                  <a:schemeClr val="bg1"/>
                </a:solidFill>
              </a:endParaRPr>
            </a:p>
          </p:txBody>
        </p:sp>
      </p:grpSp>
      <p:sp>
        <p:nvSpPr>
          <p:cNvPr id="34" name="TextBox 33"/>
          <p:cNvSpPr txBox="1"/>
          <p:nvPr/>
        </p:nvSpPr>
        <p:spPr>
          <a:xfrm>
            <a:off x="6934200" y="142257"/>
            <a:ext cx="6705600" cy="461665"/>
          </a:xfrm>
          <a:prstGeom prst="rect">
            <a:avLst/>
          </a:prstGeom>
          <a:noFill/>
        </p:spPr>
        <p:txBody>
          <a:bodyPr wrap="square" rtlCol="0">
            <a:spAutoFit/>
          </a:bodyPr>
          <a:lstStyle/>
          <a:p>
            <a:r>
              <a:rPr lang="en-US" sz="2400" b="1" dirty="0"/>
              <a:t>Confusion Matrix &amp; ROC – Logit with Stratification</a:t>
            </a:r>
            <a:endParaRPr lang="en-IN" sz="2400" b="1" dirty="0"/>
          </a:p>
        </p:txBody>
      </p:sp>
      <p:pic>
        <p:nvPicPr>
          <p:cNvPr id="35" name="Picture 34"/>
          <p:cNvPicPr>
            <a:picLocks noChangeAspect="1"/>
          </p:cNvPicPr>
          <p:nvPr/>
        </p:nvPicPr>
        <p:blipFill rotWithShape="1">
          <a:blip r:embed="rId5"/>
          <a:srcRect l="29575" t="46908" r="42313" b="17675"/>
          <a:stretch/>
        </p:blipFill>
        <p:spPr>
          <a:xfrm>
            <a:off x="6981344" y="4991100"/>
            <a:ext cx="5591656" cy="3960756"/>
          </a:xfrm>
          <a:prstGeom prst="rect">
            <a:avLst/>
          </a:prstGeom>
        </p:spPr>
      </p:pic>
      <p:sp>
        <p:nvSpPr>
          <p:cNvPr id="36" name="TextBox 9"/>
          <p:cNvSpPr txBox="1"/>
          <p:nvPr/>
        </p:nvSpPr>
        <p:spPr>
          <a:xfrm>
            <a:off x="779106" y="9171682"/>
            <a:ext cx="17432694" cy="1077218"/>
          </a:xfrm>
          <a:prstGeom prst="rect">
            <a:avLst/>
          </a:prstGeom>
        </p:spPr>
        <p:txBody>
          <a:bodyPr wrap="square" lIns="0" tIns="0" rIns="0" bIns="0" rtlCol="0" anchor="t">
            <a:spAutoFit/>
          </a:bodyPr>
          <a:lstStyle/>
          <a:p>
            <a:pPr>
              <a:lnSpc>
                <a:spcPts val="4199"/>
              </a:lnSpc>
            </a:pPr>
            <a:r>
              <a:rPr lang="en-US" sz="2400" spc="29" dirty="0">
                <a:solidFill>
                  <a:schemeClr val="bg1"/>
                </a:solidFill>
                <a:latin typeface="Assistant Regular"/>
              </a:rPr>
              <a:t>Above was a simple trial run to check if stratification would improve model performance, given our logic. As we can see the AUC score improves from 0.75 to 0.81. Also the recall and precision of the model have both increased !</a:t>
            </a:r>
          </a:p>
        </p:txBody>
      </p:sp>
    </p:spTree>
    <p:extLst>
      <p:ext uri="{BB962C8B-B14F-4D97-AF65-F5344CB8AC3E}">
        <p14:creationId xmlns:p14="http://schemas.microsoft.com/office/powerpoint/2010/main" val="1318663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797539" y="98655"/>
            <a:ext cx="25347" cy="11612150"/>
          </a:xfrm>
          <a:prstGeom prst="rect">
            <a:avLst/>
          </a:prstGeom>
          <a:solidFill>
            <a:srgbClr val="111B1E">
              <a:alpha val="29803"/>
            </a:srgbClr>
          </a:solidFill>
        </p:spPr>
      </p:sp>
      <p:sp>
        <p:nvSpPr>
          <p:cNvPr id="3" name="AutoShape 3"/>
          <p:cNvSpPr/>
          <p:nvPr/>
        </p:nvSpPr>
        <p:spPr>
          <a:xfrm>
            <a:off x="546153" y="0"/>
            <a:ext cx="25347" cy="11612150"/>
          </a:xfrm>
          <a:prstGeom prst="rect">
            <a:avLst/>
          </a:prstGeom>
          <a:solidFill>
            <a:srgbClr val="111B1E">
              <a:alpha val="29803"/>
            </a:srgbClr>
          </a:solidFill>
        </p:spPr>
      </p:sp>
      <p:sp>
        <p:nvSpPr>
          <p:cNvPr id="6" name="AutoShape 6"/>
          <p:cNvSpPr/>
          <p:nvPr/>
        </p:nvSpPr>
        <p:spPr>
          <a:xfrm>
            <a:off x="-680011" y="9242879"/>
            <a:ext cx="19752635" cy="2301421"/>
          </a:xfrm>
          <a:prstGeom prst="rect">
            <a:avLst/>
          </a:prstGeom>
          <a:solidFill>
            <a:srgbClr val="111B1E"/>
          </a:solidFill>
        </p:spPr>
      </p:sp>
      <p:grpSp>
        <p:nvGrpSpPr>
          <p:cNvPr id="8" name="Group 8"/>
          <p:cNvGrpSpPr/>
          <p:nvPr/>
        </p:nvGrpSpPr>
        <p:grpSpPr>
          <a:xfrm>
            <a:off x="11430000" y="1714500"/>
            <a:ext cx="6378932" cy="6669720"/>
            <a:chOff x="0" y="-276718"/>
            <a:chExt cx="9170744" cy="6232551"/>
          </a:xfrm>
        </p:grpSpPr>
        <p:sp>
          <p:nvSpPr>
            <p:cNvPr id="9" name="TextBox 9"/>
            <p:cNvSpPr txBox="1"/>
            <p:nvPr/>
          </p:nvSpPr>
          <p:spPr>
            <a:xfrm>
              <a:off x="0" y="-276718"/>
              <a:ext cx="9170744" cy="4514055"/>
            </a:xfrm>
            <a:prstGeom prst="rect">
              <a:avLst/>
            </a:prstGeom>
          </p:spPr>
          <p:txBody>
            <a:bodyPr lIns="0" tIns="0" rIns="0" bIns="0" rtlCol="0" anchor="t">
              <a:spAutoFit/>
            </a:bodyPr>
            <a:lstStyle/>
            <a:p>
              <a:pPr algn="r">
                <a:lnSpc>
                  <a:spcPts val="8800"/>
                </a:lnSpc>
              </a:pPr>
              <a:r>
                <a:rPr lang="en-US" sz="6000" dirty="0">
                  <a:solidFill>
                    <a:srgbClr val="111B1E"/>
                  </a:solidFill>
                  <a:latin typeface="Cormorant Garamond Bold"/>
                </a:rPr>
                <a:t>Dropping Unnecessary Variables</a:t>
              </a:r>
            </a:p>
          </p:txBody>
        </p:sp>
        <p:sp>
          <p:nvSpPr>
            <p:cNvPr id="10" name="TextBox 10"/>
            <p:cNvSpPr txBox="1"/>
            <p:nvPr/>
          </p:nvSpPr>
          <p:spPr>
            <a:xfrm>
              <a:off x="3637068" y="2998732"/>
              <a:ext cx="5533675" cy="2957101"/>
            </a:xfrm>
            <a:prstGeom prst="rect">
              <a:avLst/>
            </a:prstGeom>
          </p:spPr>
          <p:txBody>
            <a:bodyPr wrap="square" lIns="0" tIns="0" rIns="0" bIns="0" rtlCol="0" anchor="t">
              <a:spAutoFit/>
            </a:bodyPr>
            <a:lstStyle/>
            <a:p>
              <a:pPr algn="r">
                <a:lnSpc>
                  <a:spcPts val="4200"/>
                </a:lnSpc>
              </a:pPr>
              <a:r>
                <a:rPr lang="en-US" sz="2000" spc="29" dirty="0">
                  <a:solidFill>
                    <a:srgbClr val="111B1E"/>
                  </a:solidFill>
                  <a:latin typeface="Assistant Regular"/>
                </a:rPr>
                <a:t>Removing "</a:t>
              </a:r>
              <a:r>
                <a:rPr lang="en-US" sz="2000" spc="29" dirty="0" err="1">
                  <a:solidFill>
                    <a:srgbClr val="111B1E"/>
                  </a:solidFill>
                  <a:latin typeface="Assistant Regular"/>
                </a:rPr>
                <a:t>Other_Guarantors</a:t>
              </a:r>
              <a:r>
                <a:rPr lang="en-US" sz="2000" spc="29" dirty="0">
                  <a:solidFill>
                    <a:srgbClr val="111B1E"/>
                  </a:solidFill>
                  <a:latin typeface="Assistant Regular"/>
                </a:rPr>
                <a:t>", "</a:t>
              </a:r>
              <a:r>
                <a:rPr lang="en-US" sz="2000" spc="29" dirty="0" err="1">
                  <a:solidFill>
                    <a:srgbClr val="111B1E"/>
                  </a:solidFill>
                  <a:latin typeface="Assistant Regular"/>
                </a:rPr>
                <a:t>own_Telephone</a:t>
              </a:r>
              <a:r>
                <a:rPr lang="en-US" sz="2000" spc="29" dirty="0">
                  <a:solidFill>
                    <a:srgbClr val="111B1E"/>
                  </a:solidFill>
                  <a:latin typeface="Assistant Regular"/>
                </a:rPr>
                <a:t>", "</a:t>
              </a:r>
              <a:r>
                <a:rPr lang="en-US" sz="2000" spc="29" dirty="0" err="1">
                  <a:solidFill>
                    <a:srgbClr val="111B1E"/>
                  </a:solidFill>
                  <a:latin typeface="Assistant Regular"/>
                </a:rPr>
                <a:t>Foreign_Worker</a:t>
              </a:r>
              <a:r>
                <a:rPr lang="en-US" sz="2000" spc="29" dirty="0">
                  <a:solidFill>
                    <a:srgbClr val="111B1E"/>
                  </a:solidFill>
                  <a:latin typeface="Assistant Regular"/>
                </a:rPr>
                <a:t>", "</a:t>
              </a:r>
              <a:r>
                <a:rPr lang="en-US" sz="2000" spc="29" dirty="0" err="1">
                  <a:solidFill>
                    <a:srgbClr val="111B1E"/>
                  </a:solidFill>
                  <a:latin typeface="Assistant Regular"/>
                </a:rPr>
                <a:t>Num_of_dependents</a:t>
              </a:r>
              <a:r>
                <a:rPr lang="en-US" sz="2000" spc="29" dirty="0">
                  <a:solidFill>
                    <a:srgbClr val="111B1E"/>
                  </a:solidFill>
                  <a:latin typeface="Assistant Regular"/>
                </a:rPr>
                <a:t>”, "</a:t>
              </a:r>
              <a:r>
                <a:rPr lang="en-US" sz="2000" spc="29" dirty="0" err="1">
                  <a:solidFill>
                    <a:srgbClr val="111B1E"/>
                  </a:solidFill>
                  <a:latin typeface="Assistant Regular"/>
                </a:rPr>
                <a:t>Other_Installment_Plans</a:t>
              </a:r>
              <a:r>
                <a:rPr lang="en-US" sz="2000" spc="29" dirty="0">
                  <a:solidFill>
                    <a:srgbClr val="111B1E"/>
                  </a:solidFill>
                  <a:latin typeface="Assistant Regular"/>
                </a:rPr>
                <a:t>", "Housing"</a:t>
              </a:r>
              <a:endParaRPr lang="en-US" sz="2000" spc="30" dirty="0">
                <a:solidFill>
                  <a:srgbClr val="111B1E"/>
                </a:solidFill>
                <a:latin typeface="Assistant Regular"/>
              </a:endParaRPr>
            </a:p>
          </p:txBody>
        </p:sp>
      </p:grpSp>
      <p:sp>
        <p:nvSpPr>
          <p:cNvPr id="11" name="TextBox 11"/>
          <p:cNvSpPr txBox="1"/>
          <p:nvPr/>
        </p:nvSpPr>
        <p:spPr>
          <a:xfrm>
            <a:off x="11068144" y="537963"/>
            <a:ext cx="7143656" cy="414537"/>
          </a:xfrm>
          <a:prstGeom prst="rect">
            <a:avLst/>
          </a:prstGeom>
        </p:spPr>
        <p:txBody>
          <a:bodyPr lIns="0" tIns="0" rIns="0" bIns="0" rtlCol="0" anchor="t">
            <a:spAutoFit/>
          </a:bodyPr>
          <a:lstStyle/>
          <a:p>
            <a:pPr algn="r">
              <a:lnSpc>
                <a:spcPts val="3359"/>
              </a:lnSpc>
            </a:pPr>
            <a:r>
              <a:rPr lang="en-US" sz="2399" spc="143" dirty="0">
                <a:latin typeface="Cormorant Garamond Bold"/>
              </a:rPr>
              <a:t>Advanced Analytics: Group 6</a:t>
            </a:r>
          </a:p>
        </p:txBody>
      </p:sp>
      <p:sp>
        <p:nvSpPr>
          <p:cNvPr id="12" name="AutoShape 12"/>
          <p:cNvSpPr/>
          <p:nvPr/>
        </p:nvSpPr>
        <p:spPr>
          <a:xfrm>
            <a:off x="17868900" y="0"/>
            <a:ext cx="419100" cy="419100"/>
          </a:xfrm>
          <a:prstGeom prst="rect">
            <a:avLst/>
          </a:prstGeom>
          <a:solidFill>
            <a:srgbClr val="111B1E"/>
          </a:solidFill>
        </p:spPr>
      </p:sp>
      <p:grpSp>
        <p:nvGrpSpPr>
          <p:cNvPr id="14" name="Group 4"/>
          <p:cNvGrpSpPr/>
          <p:nvPr/>
        </p:nvGrpSpPr>
        <p:grpSpPr>
          <a:xfrm>
            <a:off x="977982" y="1116103"/>
            <a:ext cx="11962985" cy="7000916"/>
            <a:chOff x="0" y="-57151"/>
            <a:chExt cx="8293508" cy="8565753"/>
          </a:xfrm>
        </p:grpSpPr>
        <p:sp>
          <p:nvSpPr>
            <p:cNvPr id="15" name="TextBox 5"/>
            <p:cNvSpPr txBox="1"/>
            <p:nvPr/>
          </p:nvSpPr>
          <p:spPr>
            <a:xfrm>
              <a:off x="0" y="977821"/>
              <a:ext cx="8293508" cy="7530781"/>
            </a:xfrm>
            <a:prstGeom prst="rect">
              <a:avLst/>
            </a:prstGeom>
          </p:spPr>
          <p:txBody>
            <a:bodyPr lIns="0" tIns="0" rIns="0" bIns="0" rtlCol="0" anchor="t">
              <a:spAutoFit/>
            </a:bodyPr>
            <a:lstStyle/>
            <a:p>
              <a:pPr algn="just"/>
              <a:r>
                <a:rPr lang="en-US" sz="2999" spc="29" dirty="0">
                  <a:solidFill>
                    <a:srgbClr val="111B1E"/>
                  </a:solidFill>
                  <a:latin typeface="Assistant Regular"/>
                </a:rPr>
                <a:t> We remove "</a:t>
              </a:r>
              <a:r>
                <a:rPr lang="en-US" sz="2999" spc="29" dirty="0" err="1">
                  <a:solidFill>
                    <a:srgbClr val="111B1E"/>
                  </a:solidFill>
                  <a:latin typeface="Assistant Regular"/>
                </a:rPr>
                <a:t>Other_Guarantors</a:t>
              </a:r>
              <a:r>
                <a:rPr lang="en-US" sz="2999" spc="29" dirty="0">
                  <a:solidFill>
                    <a:srgbClr val="111B1E"/>
                  </a:solidFill>
                  <a:latin typeface="Assistant Regular"/>
                </a:rPr>
                <a:t>", "</a:t>
              </a:r>
              <a:r>
                <a:rPr lang="en-US" sz="2999" spc="29" dirty="0" err="1">
                  <a:solidFill>
                    <a:srgbClr val="111B1E"/>
                  </a:solidFill>
                  <a:latin typeface="Assistant Regular"/>
                </a:rPr>
                <a:t>own_Telephone</a:t>
              </a:r>
              <a:r>
                <a:rPr lang="en-US" sz="2999" spc="29" dirty="0">
                  <a:solidFill>
                    <a:srgbClr val="111B1E"/>
                  </a:solidFill>
                  <a:latin typeface="Assistant Regular"/>
                </a:rPr>
                <a:t>", "</a:t>
              </a:r>
              <a:r>
                <a:rPr lang="en-US" sz="2999" spc="29" dirty="0" err="1">
                  <a:solidFill>
                    <a:srgbClr val="111B1E"/>
                  </a:solidFill>
                  <a:latin typeface="Assistant Regular"/>
                </a:rPr>
                <a:t>Foreign_Worker</a:t>
              </a:r>
              <a:r>
                <a:rPr lang="en-US" sz="2999" spc="29" dirty="0">
                  <a:solidFill>
                    <a:srgbClr val="111B1E"/>
                  </a:solidFill>
                  <a:latin typeface="Assistant Regular"/>
                </a:rPr>
                <a:t>", "</a:t>
              </a:r>
              <a:r>
                <a:rPr lang="en-US" sz="2999" spc="29" dirty="0" err="1">
                  <a:solidFill>
                    <a:srgbClr val="111B1E"/>
                  </a:solidFill>
                  <a:latin typeface="Assistant Regular"/>
                </a:rPr>
                <a:t>Num_of_dependents","Property</a:t>
              </a:r>
              <a:r>
                <a:rPr lang="en-US" sz="2999" spc="29" dirty="0">
                  <a:solidFill>
                    <a:srgbClr val="111B1E"/>
                  </a:solidFill>
                  <a:latin typeface="Assistant Regular"/>
                </a:rPr>
                <a:t>", "</a:t>
              </a:r>
              <a:r>
                <a:rPr lang="en-US" sz="2999" spc="29" dirty="0" err="1">
                  <a:solidFill>
                    <a:srgbClr val="111B1E"/>
                  </a:solidFill>
                  <a:latin typeface="Assistant Regular"/>
                </a:rPr>
                <a:t>Other_Installment_Plans</a:t>
              </a:r>
              <a:r>
                <a:rPr lang="en-US" sz="2999" spc="29" dirty="0">
                  <a:solidFill>
                    <a:srgbClr val="111B1E"/>
                  </a:solidFill>
                  <a:latin typeface="Assistant Regular"/>
                </a:rPr>
                <a:t>", "Housing" based on our understanding draw from the EDA exercise.</a:t>
              </a:r>
            </a:p>
            <a:p>
              <a:pPr algn="just"/>
              <a:endParaRPr lang="en-US" sz="2999" spc="29" dirty="0">
                <a:solidFill>
                  <a:srgbClr val="111B1E"/>
                </a:solidFill>
                <a:latin typeface="Assistant Regular"/>
              </a:endParaRPr>
            </a:p>
            <a:p>
              <a:pPr algn="just">
                <a:lnSpc>
                  <a:spcPts val="4199"/>
                </a:lnSpc>
              </a:pPr>
              <a:r>
                <a:rPr lang="en-US" sz="2999" spc="29" dirty="0">
                  <a:solidFill>
                    <a:srgbClr val="111B1E"/>
                  </a:solidFill>
                  <a:latin typeface="Assistant Regular"/>
                </a:rPr>
                <a:t>    a.  </a:t>
              </a:r>
              <a:r>
                <a:rPr lang="en-US" sz="2999" i="1" spc="29" dirty="0" err="1">
                  <a:solidFill>
                    <a:srgbClr val="111B1E"/>
                  </a:solidFill>
                  <a:latin typeface="Assistant Regular"/>
                </a:rPr>
                <a:t>Num_of_dependents</a:t>
              </a:r>
              <a:r>
                <a:rPr lang="en-US" sz="2999" spc="29" dirty="0">
                  <a:solidFill>
                    <a:srgbClr val="111B1E"/>
                  </a:solidFill>
                  <a:latin typeface="Assistant Regular"/>
                </a:rPr>
                <a:t> -  84.5% values are equal to 1</a:t>
              </a:r>
            </a:p>
            <a:p>
              <a:pPr algn="just">
                <a:lnSpc>
                  <a:spcPts val="4199"/>
                </a:lnSpc>
              </a:pPr>
              <a:r>
                <a:rPr lang="en-US" sz="2999" spc="29" dirty="0">
                  <a:solidFill>
                    <a:srgbClr val="111B1E"/>
                  </a:solidFill>
                  <a:latin typeface="Assistant Regular"/>
                </a:rPr>
                <a:t>    b.  </a:t>
              </a:r>
              <a:r>
                <a:rPr lang="en-US" sz="2999" i="1" spc="29" dirty="0" err="1">
                  <a:solidFill>
                    <a:srgbClr val="111B1E"/>
                  </a:solidFill>
                  <a:latin typeface="Assistant Regular"/>
                </a:rPr>
                <a:t>Foreign_Worker</a:t>
              </a:r>
              <a:r>
                <a:rPr lang="en-US" sz="2999" spc="29" dirty="0">
                  <a:solidFill>
                    <a:srgbClr val="111B1E"/>
                  </a:solidFill>
                  <a:latin typeface="Assistant Regular"/>
                </a:rPr>
                <a:t> - 96.5% values are equal to "Yes"</a:t>
              </a:r>
            </a:p>
            <a:p>
              <a:pPr algn="just">
                <a:lnSpc>
                  <a:spcPts val="4199"/>
                </a:lnSpc>
              </a:pPr>
              <a:r>
                <a:rPr lang="en-US" sz="2999" spc="29" dirty="0">
                  <a:solidFill>
                    <a:srgbClr val="111B1E"/>
                  </a:solidFill>
                  <a:latin typeface="Assistant Regular"/>
                </a:rPr>
                <a:t>    c.  </a:t>
              </a:r>
              <a:r>
                <a:rPr lang="en-US" sz="2999" i="1" spc="29" dirty="0" err="1">
                  <a:solidFill>
                    <a:srgbClr val="111B1E"/>
                  </a:solidFill>
                  <a:latin typeface="Assistant Regular"/>
                </a:rPr>
                <a:t>Other_Guarantors</a:t>
              </a:r>
              <a:r>
                <a:rPr lang="en-US" sz="2999" spc="29" dirty="0">
                  <a:solidFill>
                    <a:srgbClr val="111B1E"/>
                  </a:solidFill>
                  <a:latin typeface="Assistant Regular"/>
                </a:rPr>
                <a:t> - 90% values are </a:t>
              </a:r>
              <a:r>
                <a:rPr lang="en-US" sz="2999" spc="29" dirty="0" err="1">
                  <a:solidFill>
                    <a:srgbClr val="111B1E"/>
                  </a:solidFill>
                  <a:latin typeface="Assistant Regular"/>
                </a:rPr>
                <a:t>eqaul</a:t>
              </a:r>
              <a:r>
                <a:rPr lang="en-US" sz="2999" spc="29" dirty="0">
                  <a:solidFill>
                    <a:srgbClr val="111B1E"/>
                  </a:solidFill>
                  <a:latin typeface="Assistant Regular"/>
                </a:rPr>
                <a:t> to "None”</a:t>
              </a:r>
            </a:p>
            <a:p>
              <a:pPr algn="just">
                <a:lnSpc>
                  <a:spcPts val="4199"/>
                </a:lnSpc>
              </a:pPr>
              <a:r>
                <a:rPr lang="en-US" sz="2999" spc="29" dirty="0">
                  <a:solidFill>
                    <a:srgbClr val="111B1E"/>
                  </a:solidFill>
                  <a:latin typeface="Assistant Regular"/>
                </a:rPr>
                <a:t>    d.  </a:t>
              </a:r>
              <a:r>
                <a:rPr lang="en-US" sz="2999" i="1" spc="29" dirty="0" err="1">
                  <a:solidFill>
                    <a:srgbClr val="111B1E"/>
                  </a:solidFill>
                  <a:latin typeface="Assistant Regular"/>
                </a:rPr>
                <a:t>Other_Installment_Plans</a:t>
              </a:r>
              <a:r>
                <a:rPr lang="en-US" sz="2999" spc="29" dirty="0">
                  <a:solidFill>
                    <a:srgbClr val="111B1E"/>
                  </a:solidFill>
                  <a:latin typeface="Assistant Regular"/>
                </a:rPr>
                <a:t> - 81% values are equal to "None" </a:t>
              </a:r>
            </a:p>
            <a:p>
              <a:pPr algn="just">
                <a:lnSpc>
                  <a:spcPts val="4199"/>
                </a:lnSpc>
              </a:pPr>
              <a:endParaRPr lang="en-US" sz="2999" spc="29" dirty="0">
                <a:solidFill>
                  <a:srgbClr val="111B1E"/>
                </a:solidFill>
                <a:latin typeface="Assistant Regular"/>
              </a:endParaRPr>
            </a:p>
            <a:p>
              <a:pPr algn="just">
                <a:lnSpc>
                  <a:spcPts val="4199"/>
                </a:lnSpc>
              </a:pPr>
              <a:r>
                <a:rPr lang="en-US" sz="2999" spc="29" dirty="0">
                  <a:solidFill>
                    <a:srgbClr val="111B1E"/>
                  </a:solidFill>
                  <a:latin typeface="Assistant Regular"/>
                </a:rPr>
                <a:t>These variables were not considered defining and hence were dropped. </a:t>
              </a:r>
              <a:r>
                <a:rPr lang="en-US" sz="2999" spc="29" dirty="0" err="1">
                  <a:solidFill>
                    <a:srgbClr val="111B1E"/>
                  </a:solidFill>
                  <a:latin typeface="Assistant Regular"/>
                </a:rPr>
                <a:t>Own_telephone</a:t>
              </a:r>
              <a:r>
                <a:rPr lang="en-US" sz="2999" spc="29" dirty="0">
                  <a:solidFill>
                    <a:srgbClr val="111B1E"/>
                  </a:solidFill>
                  <a:latin typeface="Assistant Regular"/>
                </a:rPr>
                <a:t> was not considered an important determinant of an individual's credit worthiness and was also dropped.</a:t>
              </a:r>
            </a:p>
          </p:txBody>
        </p:sp>
        <p:sp>
          <p:nvSpPr>
            <p:cNvPr id="16" name="TextBox 6"/>
            <p:cNvSpPr txBox="1"/>
            <p:nvPr/>
          </p:nvSpPr>
          <p:spPr>
            <a:xfrm>
              <a:off x="0" y="-57151"/>
              <a:ext cx="8293508" cy="661745"/>
            </a:xfrm>
            <a:prstGeom prst="rect">
              <a:avLst/>
            </a:prstGeom>
          </p:spPr>
          <p:txBody>
            <a:bodyPr lIns="0" tIns="0" rIns="0" bIns="0" rtlCol="0" anchor="t">
              <a:spAutoFit/>
            </a:bodyPr>
            <a:lstStyle/>
            <a:p>
              <a:pPr>
                <a:lnSpc>
                  <a:spcPts val="4480"/>
                </a:lnSpc>
              </a:pPr>
              <a:r>
                <a:rPr lang="en-US" sz="3200" b="1" spc="288" dirty="0">
                  <a:solidFill>
                    <a:srgbClr val="111B1E"/>
                  </a:solidFill>
                  <a:latin typeface="Assistant Regular"/>
                </a:rPr>
                <a:t>Rational behind dropping features manually</a:t>
              </a:r>
            </a:p>
          </p:txBody>
        </p:sp>
      </p:grpSp>
    </p:spTree>
    <p:extLst>
      <p:ext uri="{BB962C8B-B14F-4D97-AF65-F5344CB8AC3E}">
        <p14:creationId xmlns:p14="http://schemas.microsoft.com/office/powerpoint/2010/main" val="282434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30799" y="3549047"/>
            <a:ext cx="5718801" cy="3424335"/>
          </a:xfrm>
          <a:prstGeom prst="rect">
            <a:avLst/>
          </a:prstGeom>
        </p:spPr>
        <p:txBody>
          <a:bodyPr wrap="square" lIns="0" tIns="0" rIns="0" bIns="0" rtlCol="0" anchor="t">
            <a:spAutoFit/>
          </a:bodyPr>
          <a:lstStyle/>
          <a:p>
            <a:pPr>
              <a:lnSpc>
                <a:spcPts val="8800"/>
              </a:lnSpc>
            </a:pPr>
            <a:r>
              <a:rPr lang="en-US" sz="8800" dirty="0">
                <a:solidFill>
                  <a:srgbClr val="111B1E"/>
                </a:solidFill>
                <a:latin typeface="Cormorant Garamond Bold"/>
              </a:rPr>
              <a:t>Choosing Appropriate Model</a:t>
            </a:r>
          </a:p>
        </p:txBody>
      </p:sp>
      <p:sp>
        <p:nvSpPr>
          <p:cNvPr id="3" name="AutoShape 3"/>
          <p:cNvSpPr/>
          <p:nvPr/>
        </p:nvSpPr>
        <p:spPr>
          <a:xfrm>
            <a:off x="8918320" y="0"/>
            <a:ext cx="25347" cy="11612150"/>
          </a:xfrm>
          <a:prstGeom prst="rect">
            <a:avLst/>
          </a:prstGeom>
          <a:solidFill>
            <a:srgbClr val="111B1E">
              <a:alpha val="29803"/>
            </a:srgbClr>
          </a:solidFill>
        </p:spPr>
      </p:sp>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5993582" y="0"/>
            <a:ext cx="2683836" cy="10645320"/>
          </a:xfrm>
          <a:prstGeom prst="rect">
            <a:avLst/>
          </a:prstGeom>
          <a:solidFill>
            <a:srgbClr val="111B1E"/>
          </a:solidFill>
        </p:spPr>
      </p:sp>
      <p:sp>
        <p:nvSpPr>
          <p:cNvPr id="13" name="TextBox 13"/>
          <p:cNvSpPr txBox="1"/>
          <p:nvPr/>
        </p:nvSpPr>
        <p:spPr>
          <a:xfrm rot="5400000">
            <a:off x="13701808" y="4249720"/>
            <a:ext cx="6878058" cy="436017"/>
          </a:xfrm>
          <a:prstGeom prst="rect">
            <a:avLst/>
          </a:prstGeom>
        </p:spPr>
        <p:txBody>
          <a:bodyPr lIns="0" tIns="0" rIns="0" bIns="0" rtlCol="0" anchor="t">
            <a:spAutoFit/>
          </a:bodyPr>
          <a:lstStyle/>
          <a:p>
            <a:pPr>
              <a:lnSpc>
                <a:spcPts val="3359"/>
              </a:lnSpc>
            </a:pPr>
            <a:r>
              <a:rPr lang="en-US" sz="2399" spc="143" dirty="0">
                <a:solidFill>
                  <a:srgbClr val="FFFFFF"/>
                </a:solidFill>
                <a:latin typeface="Cormorant Garamond Bold"/>
              </a:rPr>
              <a:t>Advanced Analytics: Group 6</a:t>
            </a:r>
          </a:p>
        </p:txBody>
      </p:sp>
      <p:sp>
        <p:nvSpPr>
          <p:cNvPr id="14" name="AutoShape 14"/>
          <p:cNvSpPr/>
          <p:nvPr/>
        </p:nvSpPr>
        <p:spPr>
          <a:xfrm>
            <a:off x="0" y="0"/>
            <a:ext cx="419100" cy="419100"/>
          </a:xfrm>
          <a:prstGeom prst="rect">
            <a:avLst/>
          </a:prstGeom>
          <a:solidFill>
            <a:srgbClr val="111B1E"/>
          </a:solidFill>
        </p:spPr>
      </p:sp>
      <p:grpSp>
        <p:nvGrpSpPr>
          <p:cNvPr id="23" name="Group 5"/>
          <p:cNvGrpSpPr/>
          <p:nvPr/>
        </p:nvGrpSpPr>
        <p:grpSpPr>
          <a:xfrm>
            <a:off x="1263277" y="-85118"/>
            <a:ext cx="6629049" cy="9724418"/>
            <a:chOff x="-194310" y="-1947976"/>
            <a:chExt cx="8838731" cy="12965886"/>
          </a:xfrm>
        </p:grpSpPr>
        <p:sp>
          <p:nvSpPr>
            <p:cNvPr id="24" name="TextBox 6"/>
            <p:cNvSpPr txBox="1"/>
            <p:nvPr/>
          </p:nvSpPr>
          <p:spPr>
            <a:xfrm>
              <a:off x="-80885" y="-1947976"/>
              <a:ext cx="8725306" cy="3795911"/>
            </a:xfrm>
            <a:prstGeom prst="rect">
              <a:avLst/>
            </a:prstGeom>
          </p:spPr>
          <p:txBody>
            <a:bodyPr lIns="0" tIns="0" rIns="0" bIns="0" rtlCol="0" anchor="ctr">
              <a:spAutoFit/>
            </a:bodyPr>
            <a:lstStyle/>
            <a:p>
              <a:pPr>
                <a:lnSpc>
                  <a:spcPts val="22200"/>
                </a:lnSpc>
              </a:pPr>
              <a:r>
                <a:rPr lang="en-US" sz="5400" dirty="0">
                  <a:solidFill>
                    <a:srgbClr val="111B1E"/>
                  </a:solidFill>
                  <a:latin typeface="Cormorant Garamond Bold"/>
                </a:rPr>
                <a:t>Primary Concerns</a:t>
              </a:r>
            </a:p>
          </p:txBody>
        </p:sp>
        <p:sp>
          <p:nvSpPr>
            <p:cNvPr id="25" name="TextBox 7"/>
            <p:cNvSpPr txBox="1"/>
            <p:nvPr/>
          </p:nvSpPr>
          <p:spPr>
            <a:xfrm>
              <a:off x="-194310" y="2554057"/>
              <a:ext cx="8725306" cy="8463853"/>
            </a:xfrm>
            <a:prstGeom prst="rect">
              <a:avLst/>
            </a:prstGeom>
          </p:spPr>
          <p:txBody>
            <a:bodyPr lIns="0" tIns="0" rIns="0" bIns="0" rtlCol="0" anchor="t">
              <a:spAutoFit/>
            </a:bodyPr>
            <a:lstStyle/>
            <a:p>
              <a:pPr>
                <a:lnSpc>
                  <a:spcPts val="4479"/>
                </a:lnSpc>
              </a:pPr>
              <a:r>
                <a:rPr lang="en-US" sz="2999" spc="29" dirty="0">
                  <a:solidFill>
                    <a:srgbClr val="111B1E"/>
                  </a:solidFill>
                  <a:latin typeface="Assistant Regular"/>
                </a:rPr>
                <a:t>We Were mindful of the fact that our </a:t>
              </a:r>
              <a:r>
                <a:rPr lang="en-US" sz="2999" b="1" spc="29" dirty="0">
                  <a:solidFill>
                    <a:schemeClr val="accent6">
                      <a:lumMod val="75000"/>
                    </a:schemeClr>
                  </a:solidFill>
                  <a:latin typeface="Assistant Regular"/>
                </a:rPr>
                <a:t>dataset is unbalanced </a:t>
              </a:r>
              <a:r>
                <a:rPr lang="en-US" sz="2999" spc="29" dirty="0">
                  <a:solidFill>
                    <a:srgbClr val="111B1E"/>
                  </a:solidFill>
                  <a:latin typeface="Assistant Regular"/>
                </a:rPr>
                <a:t>and so models like </a:t>
              </a:r>
              <a:r>
                <a:rPr lang="en-US" sz="2999" b="1" spc="29" dirty="0">
                  <a:solidFill>
                    <a:schemeClr val="accent6">
                      <a:lumMod val="75000"/>
                    </a:schemeClr>
                  </a:solidFill>
                  <a:latin typeface="Assistant Regular"/>
                </a:rPr>
                <a:t>Boosting might work better </a:t>
              </a:r>
              <a:r>
                <a:rPr lang="en-US" sz="2999" spc="29" dirty="0">
                  <a:solidFill>
                    <a:srgbClr val="111B1E"/>
                  </a:solidFill>
                  <a:latin typeface="Assistant Regular"/>
                </a:rPr>
                <a:t>than Bagging.</a:t>
              </a:r>
            </a:p>
            <a:p>
              <a:pPr>
                <a:lnSpc>
                  <a:spcPts val="4479"/>
                </a:lnSpc>
              </a:pPr>
              <a:endParaRPr lang="en-US" sz="2999" spc="29" dirty="0">
                <a:solidFill>
                  <a:srgbClr val="111B1E"/>
                </a:solidFill>
                <a:latin typeface="Assistant Regular"/>
              </a:endParaRPr>
            </a:p>
            <a:p>
              <a:pPr>
                <a:lnSpc>
                  <a:spcPts val="4479"/>
                </a:lnSpc>
              </a:pPr>
              <a:r>
                <a:rPr lang="en-US" sz="2999" spc="29" dirty="0">
                  <a:solidFill>
                    <a:srgbClr val="111B1E"/>
                  </a:solidFill>
                  <a:latin typeface="Assistant Regular"/>
                </a:rPr>
                <a:t>The datasets has</a:t>
              </a:r>
              <a:r>
                <a:rPr lang="en-US" sz="2999" b="1" spc="29" dirty="0">
                  <a:solidFill>
                    <a:schemeClr val="accent6">
                      <a:lumMod val="75000"/>
                    </a:schemeClr>
                  </a:solidFill>
                  <a:latin typeface="Assistant Regular"/>
                </a:rPr>
                <a:t> majority categorical variables</a:t>
              </a:r>
              <a:r>
                <a:rPr lang="en-US" sz="2999" spc="29" dirty="0">
                  <a:solidFill>
                    <a:srgbClr val="111B1E"/>
                  </a:solidFill>
                  <a:latin typeface="Assistant Regular"/>
                </a:rPr>
                <a:t>. There are too many zeros and possibly near identical columns in the dataset post one-hot encoding. This is also why </a:t>
              </a:r>
              <a:r>
                <a:rPr lang="en-US" sz="2999" b="1" spc="29" dirty="0">
                  <a:solidFill>
                    <a:schemeClr val="accent6">
                      <a:lumMod val="75000"/>
                    </a:schemeClr>
                  </a:solidFill>
                  <a:latin typeface="Assistant Regular"/>
                </a:rPr>
                <a:t>PCA was not useful</a:t>
              </a:r>
              <a:r>
                <a:rPr lang="en-US" sz="2999" spc="29" dirty="0">
                  <a:solidFill>
                    <a:srgbClr val="111B1E"/>
                  </a:solidFill>
                  <a:latin typeface="Assistant Regular"/>
                </a:rPr>
                <a:t> in here. </a:t>
              </a:r>
            </a:p>
            <a:p>
              <a:pPr>
                <a:lnSpc>
                  <a:spcPts val="4479"/>
                </a:lnSpc>
              </a:pPr>
              <a:endParaRPr lang="en-US" sz="2999" spc="29" dirty="0">
                <a:solidFill>
                  <a:srgbClr val="111B1E"/>
                </a:solidFill>
                <a:latin typeface="Assistant Regular"/>
              </a:endParaRPr>
            </a:p>
          </p:txBody>
        </p:sp>
      </p:grpSp>
    </p:spTree>
    <p:extLst>
      <p:ext uri="{BB962C8B-B14F-4D97-AF65-F5344CB8AC3E}">
        <p14:creationId xmlns:p14="http://schemas.microsoft.com/office/powerpoint/2010/main" val="4134611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30799" y="3549047"/>
            <a:ext cx="5718801" cy="3424335"/>
          </a:xfrm>
          <a:prstGeom prst="rect">
            <a:avLst/>
          </a:prstGeom>
        </p:spPr>
        <p:txBody>
          <a:bodyPr wrap="square" lIns="0" tIns="0" rIns="0" bIns="0" rtlCol="0" anchor="t">
            <a:spAutoFit/>
          </a:bodyPr>
          <a:lstStyle/>
          <a:p>
            <a:pPr>
              <a:lnSpc>
                <a:spcPts val="8800"/>
              </a:lnSpc>
            </a:pPr>
            <a:r>
              <a:rPr lang="en-US" sz="8800" dirty="0">
                <a:solidFill>
                  <a:srgbClr val="111B1E"/>
                </a:solidFill>
                <a:latin typeface="Cormorant Garamond Bold"/>
              </a:rPr>
              <a:t>Choosing Appropriate Model</a:t>
            </a:r>
          </a:p>
        </p:txBody>
      </p:sp>
      <p:sp>
        <p:nvSpPr>
          <p:cNvPr id="3" name="AutoShape 3"/>
          <p:cNvSpPr/>
          <p:nvPr/>
        </p:nvSpPr>
        <p:spPr>
          <a:xfrm>
            <a:off x="8918320" y="0"/>
            <a:ext cx="25347" cy="11612150"/>
          </a:xfrm>
          <a:prstGeom prst="rect">
            <a:avLst/>
          </a:prstGeom>
          <a:solidFill>
            <a:srgbClr val="111B1E">
              <a:alpha val="29803"/>
            </a:srgbClr>
          </a:solidFill>
        </p:spPr>
      </p:sp>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5993582" y="0"/>
            <a:ext cx="2683836" cy="10645320"/>
          </a:xfrm>
          <a:prstGeom prst="rect">
            <a:avLst/>
          </a:prstGeom>
          <a:solidFill>
            <a:srgbClr val="111B1E"/>
          </a:solidFill>
        </p:spPr>
      </p:sp>
      <p:sp>
        <p:nvSpPr>
          <p:cNvPr id="13" name="TextBox 13"/>
          <p:cNvSpPr txBox="1"/>
          <p:nvPr/>
        </p:nvSpPr>
        <p:spPr>
          <a:xfrm rot="5400000">
            <a:off x="13701808" y="4249720"/>
            <a:ext cx="6878058" cy="436017"/>
          </a:xfrm>
          <a:prstGeom prst="rect">
            <a:avLst/>
          </a:prstGeom>
        </p:spPr>
        <p:txBody>
          <a:bodyPr lIns="0" tIns="0" rIns="0" bIns="0" rtlCol="0" anchor="t">
            <a:spAutoFit/>
          </a:bodyPr>
          <a:lstStyle/>
          <a:p>
            <a:pPr>
              <a:lnSpc>
                <a:spcPts val="3359"/>
              </a:lnSpc>
            </a:pPr>
            <a:r>
              <a:rPr lang="en-US" sz="2399" spc="143" dirty="0">
                <a:solidFill>
                  <a:srgbClr val="FFFFFF"/>
                </a:solidFill>
                <a:latin typeface="Cormorant Garamond Bold"/>
              </a:rPr>
              <a:t>Advanced Analytics: Group 6</a:t>
            </a:r>
          </a:p>
        </p:txBody>
      </p:sp>
      <p:sp>
        <p:nvSpPr>
          <p:cNvPr id="14" name="AutoShape 14"/>
          <p:cNvSpPr/>
          <p:nvPr/>
        </p:nvSpPr>
        <p:spPr>
          <a:xfrm>
            <a:off x="0" y="0"/>
            <a:ext cx="419100" cy="419100"/>
          </a:xfrm>
          <a:prstGeom prst="rect">
            <a:avLst/>
          </a:prstGeom>
          <a:solidFill>
            <a:srgbClr val="111B1E"/>
          </a:solidFill>
        </p:spPr>
      </p:sp>
      <p:grpSp>
        <p:nvGrpSpPr>
          <p:cNvPr id="23" name="Group 5"/>
          <p:cNvGrpSpPr/>
          <p:nvPr/>
        </p:nvGrpSpPr>
        <p:grpSpPr>
          <a:xfrm>
            <a:off x="914400" y="-1021842"/>
            <a:ext cx="7511061" cy="10878580"/>
            <a:chOff x="-194310" y="-1947976"/>
            <a:chExt cx="8838731" cy="14504768"/>
          </a:xfrm>
        </p:grpSpPr>
        <p:sp>
          <p:nvSpPr>
            <p:cNvPr id="24" name="TextBox 6"/>
            <p:cNvSpPr txBox="1"/>
            <p:nvPr/>
          </p:nvSpPr>
          <p:spPr>
            <a:xfrm>
              <a:off x="-80885" y="-1947976"/>
              <a:ext cx="8725306" cy="3795909"/>
            </a:xfrm>
            <a:prstGeom prst="rect">
              <a:avLst/>
            </a:prstGeom>
          </p:spPr>
          <p:txBody>
            <a:bodyPr lIns="0" tIns="0" rIns="0" bIns="0" rtlCol="0" anchor="ctr">
              <a:spAutoFit/>
            </a:bodyPr>
            <a:lstStyle/>
            <a:p>
              <a:pPr>
                <a:lnSpc>
                  <a:spcPts val="22200"/>
                </a:lnSpc>
              </a:pPr>
              <a:r>
                <a:rPr lang="en-US" sz="5400" dirty="0">
                  <a:solidFill>
                    <a:srgbClr val="111B1E"/>
                  </a:solidFill>
                  <a:latin typeface="Cormorant Garamond Bold"/>
                </a:rPr>
                <a:t>Models Tried </a:t>
              </a:r>
            </a:p>
          </p:txBody>
        </p:sp>
        <p:sp>
          <p:nvSpPr>
            <p:cNvPr id="25" name="TextBox 7"/>
            <p:cNvSpPr txBox="1"/>
            <p:nvPr/>
          </p:nvSpPr>
          <p:spPr>
            <a:xfrm>
              <a:off x="-194310" y="2554057"/>
              <a:ext cx="8725306" cy="10002735"/>
            </a:xfrm>
            <a:prstGeom prst="rect">
              <a:avLst/>
            </a:prstGeom>
          </p:spPr>
          <p:txBody>
            <a:bodyPr lIns="0" tIns="0" rIns="0" bIns="0" rtlCol="0" anchor="t">
              <a:spAutoFit/>
            </a:bodyPr>
            <a:lstStyle/>
            <a:p>
              <a:pPr>
                <a:lnSpc>
                  <a:spcPts val="4479"/>
                </a:lnSpc>
              </a:pPr>
              <a:r>
                <a:rPr lang="en-US" sz="2999" spc="29" dirty="0">
                  <a:solidFill>
                    <a:srgbClr val="111B1E"/>
                  </a:solidFill>
                  <a:latin typeface="Assistant Regular"/>
                </a:rPr>
                <a:t>We tried </a:t>
              </a:r>
              <a:r>
                <a:rPr lang="en-US" sz="2999" b="1" spc="29" dirty="0">
                  <a:solidFill>
                    <a:schemeClr val="accent6">
                      <a:lumMod val="75000"/>
                    </a:schemeClr>
                  </a:solidFill>
                  <a:latin typeface="Assistant Regular"/>
                </a:rPr>
                <a:t>12 classification models </a:t>
              </a:r>
              <a:r>
                <a:rPr lang="en-US" sz="2999" spc="29" dirty="0">
                  <a:solidFill>
                    <a:srgbClr val="111B1E"/>
                  </a:solidFill>
                  <a:latin typeface="Assistant Regular"/>
                </a:rPr>
                <a:t>for comparison. The models were tried in an effort to see if we could </a:t>
              </a:r>
              <a:r>
                <a:rPr lang="en-US" sz="2999" b="1" spc="29" dirty="0">
                  <a:solidFill>
                    <a:schemeClr val="accent6">
                      <a:lumMod val="75000"/>
                    </a:schemeClr>
                  </a:solidFill>
                  <a:latin typeface="Assistant Regular"/>
                </a:rPr>
                <a:t>improve our accuracy score of 80% with logistic regression (stratified).</a:t>
              </a:r>
            </a:p>
            <a:p>
              <a:pPr>
                <a:lnSpc>
                  <a:spcPts val="4479"/>
                </a:lnSpc>
              </a:pPr>
              <a:endParaRPr lang="en-US" sz="2999" spc="29" dirty="0">
                <a:solidFill>
                  <a:srgbClr val="111B1E"/>
                </a:solidFill>
                <a:latin typeface="Assistant Regular"/>
              </a:endParaRPr>
            </a:p>
            <a:p>
              <a:pPr>
                <a:lnSpc>
                  <a:spcPts val="4479"/>
                </a:lnSpc>
              </a:pPr>
              <a:r>
                <a:rPr lang="en-US" sz="2999" spc="29" dirty="0">
                  <a:solidFill>
                    <a:srgbClr val="111B1E"/>
                  </a:solidFill>
                  <a:latin typeface="Assistant Regular"/>
                </a:rPr>
                <a:t>For logistic regression, ensemble- voting and </a:t>
              </a:r>
              <a:r>
                <a:rPr lang="en-US" sz="2999" spc="29" dirty="0" err="1">
                  <a:solidFill>
                    <a:srgbClr val="111B1E"/>
                  </a:solidFill>
                  <a:latin typeface="Assistant Regular"/>
                </a:rPr>
                <a:t>AdaBoost</a:t>
              </a:r>
              <a:r>
                <a:rPr lang="en-US" sz="2999" spc="29" dirty="0">
                  <a:solidFill>
                    <a:srgbClr val="111B1E"/>
                  </a:solidFill>
                  <a:latin typeface="Assistant Regular"/>
                </a:rPr>
                <a:t> model, we tried all three cases – ordinary datasets(with dummy variables), stratified dataset and standardized dataset.</a:t>
              </a:r>
            </a:p>
            <a:p>
              <a:pPr>
                <a:lnSpc>
                  <a:spcPts val="4479"/>
                </a:lnSpc>
              </a:pPr>
              <a:endParaRPr lang="en-US" sz="2999" spc="29" dirty="0">
                <a:solidFill>
                  <a:srgbClr val="111B1E"/>
                </a:solidFill>
                <a:latin typeface="Assistant Regular"/>
              </a:endParaRPr>
            </a:p>
            <a:p>
              <a:pPr>
                <a:lnSpc>
                  <a:spcPts val="4479"/>
                </a:lnSpc>
              </a:pPr>
              <a:r>
                <a:rPr lang="en-US" sz="2999" spc="29" dirty="0">
                  <a:solidFill>
                    <a:srgbClr val="111B1E"/>
                  </a:solidFill>
                  <a:latin typeface="Assistant Regular"/>
                </a:rPr>
                <a:t>Universally, </a:t>
              </a:r>
              <a:r>
                <a:rPr lang="en-US" sz="2999" b="1" spc="29" dirty="0">
                  <a:solidFill>
                    <a:schemeClr val="accent6">
                      <a:lumMod val="75000"/>
                    </a:schemeClr>
                  </a:solidFill>
                  <a:latin typeface="Assistant Regular"/>
                </a:rPr>
                <a:t>stratification gave significantly better accuracy scores for all models.</a:t>
              </a:r>
            </a:p>
          </p:txBody>
        </p:sp>
      </p:grpSp>
    </p:spTree>
    <p:extLst>
      <p:ext uri="{BB962C8B-B14F-4D97-AF65-F5344CB8AC3E}">
        <p14:creationId xmlns:p14="http://schemas.microsoft.com/office/powerpoint/2010/main" val="2141759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20"/>
          <p:cNvSpPr/>
          <p:nvPr/>
        </p:nvSpPr>
        <p:spPr>
          <a:xfrm>
            <a:off x="-1219200" y="8785680"/>
            <a:ext cx="2683836" cy="2301420"/>
          </a:xfrm>
          <a:prstGeom prst="rect">
            <a:avLst/>
          </a:prstGeom>
          <a:solidFill>
            <a:srgbClr val="111B1E"/>
          </a:solidFill>
        </p:spPr>
      </p:sp>
      <p:sp>
        <p:nvSpPr>
          <p:cNvPr id="21" name="AutoShape 21"/>
          <p:cNvSpPr/>
          <p:nvPr/>
        </p:nvSpPr>
        <p:spPr>
          <a:xfrm>
            <a:off x="1447800" y="43021"/>
            <a:ext cx="25347" cy="11612150"/>
          </a:xfrm>
          <a:prstGeom prst="rect">
            <a:avLst/>
          </a:prstGeom>
          <a:solidFill>
            <a:srgbClr val="111B1E">
              <a:alpha val="29803"/>
            </a:srgbClr>
          </a:solidFill>
        </p:spPr>
      </p:sp>
      <p:sp>
        <p:nvSpPr>
          <p:cNvPr id="22" name="TextBox 22"/>
          <p:cNvSpPr txBox="1"/>
          <p:nvPr/>
        </p:nvSpPr>
        <p:spPr>
          <a:xfrm rot="-5400000">
            <a:off x="-2700162" y="4262262"/>
            <a:ext cx="6878058" cy="410933"/>
          </a:xfrm>
          <a:prstGeom prst="rect">
            <a:avLst/>
          </a:prstGeom>
        </p:spPr>
        <p:txBody>
          <a:bodyPr lIns="0" tIns="0" rIns="0" bIns="0" rtlCol="0" anchor="t">
            <a:spAutoFit/>
          </a:bodyPr>
          <a:lstStyle/>
          <a:p>
            <a:pPr algn="r">
              <a:lnSpc>
                <a:spcPts val="3359"/>
              </a:lnSpc>
            </a:pPr>
            <a:r>
              <a:rPr lang="en-US" sz="2399" spc="143" dirty="0">
                <a:solidFill>
                  <a:srgbClr val="111B1E"/>
                </a:solidFill>
                <a:latin typeface="Cormorant Garamond Bold"/>
              </a:rPr>
              <a:t>Advanced Analytics: Group 6</a:t>
            </a:r>
          </a:p>
        </p:txBody>
      </p:sp>
      <p:sp>
        <p:nvSpPr>
          <p:cNvPr id="26" name="TextBox 26"/>
          <p:cNvSpPr txBox="1"/>
          <p:nvPr/>
        </p:nvSpPr>
        <p:spPr>
          <a:xfrm>
            <a:off x="12649200" y="6591300"/>
            <a:ext cx="5039031" cy="1615827"/>
          </a:xfrm>
          <a:prstGeom prst="rect">
            <a:avLst/>
          </a:prstGeom>
        </p:spPr>
        <p:txBody>
          <a:bodyPr lIns="0" tIns="0" rIns="0" bIns="0" rtlCol="0" anchor="t">
            <a:spAutoFit/>
          </a:bodyPr>
          <a:lstStyle/>
          <a:p>
            <a:pPr>
              <a:lnSpc>
                <a:spcPts val="4199"/>
              </a:lnSpc>
            </a:pPr>
            <a:r>
              <a:rPr lang="en-US" sz="2999" spc="29" dirty="0">
                <a:solidFill>
                  <a:srgbClr val="111B1E"/>
                </a:solidFill>
                <a:latin typeface="Assistant Regular"/>
              </a:rPr>
              <a:t>Comparing Accuracy Scores across Models (with stratification)</a:t>
            </a:r>
          </a:p>
        </p:txBody>
      </p:sp>
      <p:sp>
        <p:nvSpPr>
          <p:cNvPr id="27" name="AutoShape 27"/>
          <p:cNvSpPr/>
          <p:nvPr/>
        </p:nvSpPr>
        <p:spPr>
          <a:xfrm>
            <a:off x="12319053" y="-662575"/>
            <a:ext cx="25347" cy="11612150"/>
          </a:xfrm>
          <a:prstGeom prst="rect">
            <a:avLst/>
          </a:prstGeom>
          <a:solidFill>
            <a:srgbClr val="111B1E">
              <a:alpha val="29803"/>
            </a:srgbClr>
          </a:solidFill>
        </p:spPr>
      </p:sp>
      <p:sp>
        <p:nvSpPr>
          <p:cNvPr id="28" name="AutoShape 28"/>
          <p:cNvSpPr/>
          <p:nvPr/>
        </p:nvSpPr>
        <p:spPr>
          <a:xfrm>
            <a:off x="17868900" y="0"/>
            <a:ext cx="419100" cy="419100"/>
          </a:xfrm>
          <a:prstGeom prst="rect">
            <a:avLst/>
          </a:prstGeom>
          <a:solidFill>
            <a:srgbClr val="111B1E"/>
          </a:solidFill>
        </p:spPr>
      </p:sp>
      <p:sp>
        <p:nvSpPr>
          <p:cNvPr id="29" name="TextBox 2"/>
          <p:cNvSpPr txBox="1"/>
          <p:nvPr/>
        </p:nvSpPr>
        <p:spPr>
          <a:xfrm>
            <a:off x="12569199" y="2781520"/>
            <a:ext cx="5718801" cy="3424335"/>
          </a:xfrm>
          <a:prstGeom prst="rect">
            <a:avLst/>
          </a:prstGeom>
        </p:spPr>
        <p:txBody>
          <a:bodyPr wrap="square" lIns="0" tIns="0" rIns="0" bIns="0" rtlCol="0" anchor="t">
            <a:spAutoFit/>
          </a:bodyPr>
          <a:lstStyle/>
          <a:p>
            <a:pPr>
              <a:lnSpc>
                <a:spcPts val="8800"/>
              </a:lnSpc>
            </a:pPr>
            <a:r>
              <a:rPr lang="en-US" sz="8800" dirty="0">
                <a:solidFill>
                  <a:srgbClr val="111B1E"/>
                </a:solidFill>
                <a:latin typeface="Cormorant Garamond Bold"/>
              </a:rPr>
              <a:t>Choosing Appropriate Model</a:t>
            </a:r>
          </a:p>
        </p:txBody>
      </p:sp>
      <p:pic>
        <p:nvPicPr>
          <p:cNvPr id="31" name="Picture 30"/>
          <p:cNvPicPr>
            <a:picLocks noChangeAspect="1"/>
          </p:cNvPicPr>
          <p:nvPr/>
        </p:nvPicPr>
        <p:blipFill rotWithShape="1">
          <a:blip r:embed="rId2"/>
          <a:srcRect l="1677" t="2090" r="1435" b="2388"/>
          <a:stretch/>
        </p:blipFill>
        <p:spPr>
          <a:xfrm>
            <a:off x="1828800" y="114300"/>
            <a:ext cx="10287000" cy="6096000"/>
          </a:xfrm>
          <a:prstGeom prst="rect">
            <a:avLst/>
          </a:prstGeom>
          <a:ln>
            <a:noFill/>
          </a:ln>
        </p:spPr>
      </p:pic>
      <p:sp>
        <p:nvSpPr>
          <p:cNvPr id="32" name="TextBox 7"/>
          <p:cNvSpPr txBox="1"/>
          <p:nvPr/>
        </p:nvSpPr>
        <p:spPr>
          <a:xfrm>
            <a:off x="2177668" y="6875266"/>
            <a:ext cx="9612572" cy="2693045"/>
          </a:xfrm>
          <a:prstGeom prst="rect">
            <a:avLst/>
          </a:prstGeom>
        </p:spPr>
        <p:txBody>
          <a:bodyPr wrap="square" lIns="0" tIns="0" rIns="0" bIns="0" rtlCol="0" anchor="t">
            <a:spAutoFit/>
          </a:bodyPr>
          <a:lstStyle/>
          <a:p>
            <a:pPr>
              <a:lnSpc>
                <a:spcPts val="4199"/>
              </a:lnSpc>
            </a:pPr>
            <a:r>
              <a:rPr lang="en-US" sz="2999" b="1" spc="29" dirty="0">
                <a:solidFill>
                  <a:schemeClr val="accent6">
                    <a:lumMod val="75000"/>
                  </a:schemeClr>
                </a:solidFill>
                <a:latin typeface="Assistant Regular"/>
              </a:rPr>
              <a:t>Best Accuracy Achieved – 81%</a:t>
            </a:r>
          </a:p>
          <a:p>
            <a:pPr>
              <a:lnSpc>
                <a:spcPts val="4199"/>
              </a:lnSpc>
            </a:pPr>
            <a:endParaRPr lang="en-US" sz="2999" spc="29" dirty="0">
              <a:solidFill>
                <a:srgbClr val="111B1E"/>
              </a:solidFill>
              <a:latin typeface="Assistant Regular"/>
            </a:endParaRPr>
          </a:p>
          <a:p>
            <a:pPr>
              <a:lnSpc>
                <a:spcPts val="4199"/>
              </a:lnSpc>
            </a:pPr>
            <a:r>
              <a:rPr lang="en-US" sz="2999" spc="29" dirty="0">
                <a:solidFill>
                  <a:srgbClr val="111B1E"/>
                </a:solidFill>
                <a:latin typeface="Assistant Regular"/>
              </a:rPr>
              <a:t>After trying 12 models for classification, we find that a simple logistic regression and  random forest model do equally well (both post stratification of the train-test split)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2500" y="-627128"/>
            <a:ext cx="7103436" cy="11483520"/>
          </a:xfrm>
          <a:prstGeom prst="rect">
            <a:avLst/>
          </a:prstGeom>
          <a:solidFill>
            <a:srgbClr val="111B1E"/>
          </a:solidFill>
        </p:spPr>
      </p:sp>
      <p:sp>
        <p:nvSpPr>
          <p:cNvPr id="4" name="TextBox 4"/>
          <p:cNvSpPr txBox="1"/>
          <p:nvPr/>
        </p:nvSpPr>
        <p:spPr>
          <a:xfrm>
            <a:off x="184377" y="4401556"/>
            <a:ext cx="8045223" cy="1065228"/>
          </a:xfrm>
          <a:prstGeom prst="rect">
            <a:avLst/>
          </a:prstGeom>
        </p:spPr>
        <p:txBody>
          <a:bodyPr wrap="square" lIns="0" tIns="0" rIns="0" bIns="0" rtlCol="0" anchor="t">
            <a:spAutoFit/>
          </a:bodyPr>
          <a:lstStyle/>
          <a:p>
            <a:pPr>
              <a:lnSpc>
                <a:spcPts val="8800"/>
              </a:lnSpc>
            </a:pPr>
            <a:r>
              <a:rPr lang="en-US" sz="6000" dirty="0">
                <a:solidFill>
                  <a:schemeClr val="bg1"/>
                </a:solidFill>
                <a:latin typeface="Cormorant Garamond Bold"/>
              </a:rPr>
              <a:t>Recommendations</a:t>
            </a:r>
          </a:p>
        </p:txBody>
      </p:sp>
      <p:sp>
        <p:nvSpPr>
          <p:cNvPr id="5" name="AutoShape 5"/>
          <p:cNvSpPr/>
          <p:nvPr/>
        </p:nvSpPr>
        <p:spPr>
          <a:xfrm>
            <a:off x="6560164" y="-662575"/>
            <a:ext cx="25347" cy="11612150"/>
          </a:xfrm>
          <a:prstGeom prst="rect">
            <a:avLst/>
          </a:prstGeom>
          <a:solidFill>
            <a:srgbClr val="111B1E">
              <a:alpha val="29803"/>
            </a:srgbClr>
          </a:solidFill>
        </p:spPr>
      </p:sp>
      <p:sp>
        <p:nvSpPr>
          <p:cNvPr id="6" name="AutoShape 6"/>
          <p:cNvSpPr/>
          <p:nvPr/>
        </p:nvSpPr>
        <p:spPr>
          <a:xfrm>
            <a:off x="16110511" y="-662575"/>
            <a:ext cx="25347" cy="11612150"/>
          </a:xfrm>
          <a:prstGeom prst="rect">
            <a:avLst/>
          </a:prstGeom>
          <a:solidFill>
            <a:srgbClr val="111B1E">
              <a:alpha val="29803"/>
            </a:srgbClr>
          </a:solidFill>
        </p:spPr>
      </p:sp>
      <p:sp>
        <p:nvSpPr>
          <p:cNvPr id="7" name="TextBox 7"/>
          <p:cNvSpPr txBox="1"/>
          <p:nvPr/>
        </p:nvSpPr>
        <p:spPr>
          <a:xfrm rot="5400000">
            <a:off x="13844083" y="4262262"/>
            <a:ext cx="6878058" cy="410933"/>
          </a:xfrm>
          <a:prstGeom prst="rect">
            <a:avLst/>
          </a:prstGeom>
        </p:spPr>
        <p:txBody>
          <a:bodyPr lIns="0" tIns="0" rIns="0" bIns="0" rtlCol="0" anchor="t">
            <a:spAutoFit/>
          </a:bodyPr>
          <a:lstStyle/>
          <a:p>
            <a:pPr>
              <a:lnSpc>
                <a:spcPts val="3359"/>
              </a:lnSpc>
            </a:pPr>
            <a:r>
              <a:rPr lang="en-US" sz="2399" spc="143" dirty="0">
                <a:solidFill>
                  <a:srgbClr val="111B1E"/>
                </a:solidFill>
                <a:latin typeface="Cormorant Garamond Bold"/>
              </a:rPr>
              <a:t>Advanced Analytics: Group 6</a:t>
            </a:r>
          </a:p>
        </p:txBody>
      </p:sp>
      <p:sp>
        <p:nvSpPr>
          <p:cNvPr id="8" name="AutoShape 8"/>
          <p:cNvSpPr/>
          <p:nvPr/>
        </p:nvSpPr>
        <p:spPr>
          <a:xfrm>
            <a:off x="16110511" y="8526104"/>
            <a:ext cx="2912436" cy="2301420"/>
          </a:xfrm>
          <a:prstGeom prst="rect">
            <a:avLst/>
          </a:prstGeom>
          <a:solidFill>
            <a:srgbClr val="111B1E"/>
          </a:solidFill>
        </p:spPr>
      </p:sp>
      <p:sp>
        <p:nvSpPr>
          <p:cNvPr id="11" name="TextBox 5"/>
          <p:cNvSpPr txBox="1"/>
          <p:nvPr/>
        </p:nvSpPr>
        <p:spPr>
          <a:xfrm>
            <a:off x="8581282" y="446935"/>
            <a:ext cx="6182031" cy="4308872"/>
          </a:xfrm>
          <a:prstGeom prst="rect">
            <a:avLst/>
          </a:prstGeom>
        </p:spPr>
        <p:txBody>
          <a:bodyPr lIns="0" tIns="0" rIns="0" bIns="0" rtlCol="0" anchor="t">
            <a:spAutoFit/>
          </a:bodyPr>
          <a:lstStyle/>
          <a:p>
            <a:pPr>
              <a:lnSpc>
                <a:spcPts val="4199"/>
              </a:lnSpc>
            </a:pPr>
            <a:r>
              <a:rPr lang="en-US" sz="2999" spc="29" dirty="0">
                <a:solidFill>
                  <a:srgbClr val="111B1E"/>
                </a:solidFill>
                <a:latin typeface="Assistant Regular"/>
              </a:rPr>
              <a:t>For </a:t>
            </a:r>
            <a:r>
              <a:rPr lang="en-US" sz="2999" b="1" spc="29" dirty="0">
                <a:solidFill>
                  <a:schemeClr val="accent6">
                    <a:lumMod val="75000"/>
                  </a:schemeClr>
                </a:solidFill>
                <a:latin typeface="Assistant Regular"/>
              </a:rPr>
              <a:t>Automation of Loan Candidate Selection</a:t>
            </a:r>
            <a:r>
              <a:rPr lang="en-US" sz="2999" spc="29" dirty="0">
                <a:solidFill>
                  <a:srgbClr val="111B1E"/>
                </a:solidFill>
                <a:latin typeface="Assistant Regular"/>
              </a:rPr>
              <a:t>, we recommend using </a:t>
            </a:r>
            <a:r>
              <a:rPr lang="en-US" sz="2999" b="1" spc="29" dirty="0">
                <a:solidFill>
                  <a:schemeClr val="accent6">
                    <a:lumMod val="75000"/>
                  </a:schemeClr>
                </a:solidFill>
                <a:latin typeface="Assistant Regular"/>
              </a:rPr>
              <a:t>random forest model </a:t>
            </a:r>
            <a:r>
              <a:rPr lang="en-US" sz="2999" spc="29" dirty="0">
                <a:solidFill>
                  <a:srgbClr val="111B1E"/>
                </a:solidFill>
                <a:latin typeface="Assistant Regular"/>
              </a:rPr>
              <a:t>– being an ensemble model it may deal better with newer data points being added over time.</a:t>
            </a:r>
          </a:p>
          <a:p>
            <a:pPr>
              <a:lnSpc>
                <a:spcPts val="4199"/>
              </a:lnSpc>
            </a:pPr>
            <a:endParaRPr lang="en-US" sz="2999" spc="29" dirty="0">
              <a:solidFill>
                <a:srgbClr val="111B1E"/>
              </a:solidFill>
              <a:latin typeface="Assistant Regular"/>
            </a:endParaRPr>
          </a:p>
          <a:p>
            <a:pPr>
              <a:lnSpc>
                <a:spcPts val="4199"/>
              </a:lnSpc>
            </a:pPr>
            <a:endParaRPr lang="en-US" sz="2999" spc="29" dirty="0">
              <a:solidFill>
                <a:srgbClr val="111B1E"/>
              </a:solidFill>
              <a:latin typeface="Assistant Regular"/>
            </a:endParaRPr>
          </a:p>
        </p:txBody>
      </p:sp>
      <p:sp>
        <p:nvSpPr>
          <p:cNvPr id="13" name="TextBox 7"/>
          <p:cNvSpPr txBox="1"/>
          <p:nvPr/>
        </p:nvSpPr>
        <p:spPr>
          <a:xfrm>
            <a:off x="7266554" y="3992247"/>
            <a:ext cx="5228025" cy="1814599"/>
          </a:xfrm>
          <a:prstGeom prst="rect">
            <a:avLst/>
          </a:prstGeom>
        </p:spPr>
        <p:txBody>
          <a:bodyPr wrap="square" lIns="0" tIns="0" rIns="0" bIns="0" rtlCol="0" anchor="t">
            <a:spAutoFit/>
          </a:bodyPr>
          <a:lstStyle/>
          <a:p>
            <a:pPr lvl="0" eaLnBrk="0" fontAlgn="base" hangingPunct="0">
              <a:lnSpc>
                <a:spcPts val="3500"/>
              </a:lnSpc>
              <a:spcBef>
                <a:spcPct val="0"/>
              </a:spcBef>
              <a:spcAft>
                <a:spcPct val="0"/>
              </a:spcAft>
            </a:pPr>
            <a:r>
              <a:rPr lang="en-US" altLang="en-US" sz="2000" b="1" dirty="0">
                <a:solidFill>
                  <a:srgbClr val="000000"/>
                </a:solidFill>
                <a:latin typeface="Courier New" panose="02070309020205020404" pitchFamily="49" charset="0"/>
              </a:rPr>
              <a:t>Random Forest Classifier</a:t>
            </a:r>
          </a:p>
          <a:p>
            <a:pPr lvl="0" eaLnBrk="0" fontAlgn="base" hangingPunct="0">
              <a:lnSpc>
                <a:spcPts val="3500"/>
              </a:lnSpc>
              <a:spcBef>
                <a:spcPct val="0"/>
              </a:spcBef>
              <a:spcAft>
                <a:spcPct val="0"/>
              </a:spcAft>
            </a:pPr>
            <a:r>
              <a:rPr lang="en-US" altLang="en-US" sz="2000" dirty="0">
                <a:solidFill>
                  <a:srgbClr val="000000"/>
                </a:solidFill>
                <a:latin typeface="Courier New" panose="02070309020205020404" pitchFamily="49" charset="0"/>
              </a:rPr>
              <a:t>Accuracy_Model6: 0.80</a:t>
            </a:r>
          </a:p>
          <a:p>
            <a:pPr lvl="0" eaLnBrk="0" fontAlgn="base" hangingPunct="0">
              <a:lnSpc>
                <a:spcPts val="3500"/>
              </a:lnSpc>
              <a:spcBef>
                <a:spcPct val="0"/>
              </a:spcBef>
              <a:spcAft>
                <a:spcPct val="0"/>
              </a:spcAft>
            </a:pPr>
            <a:r>
              <a:rPr lang="en-US" altLang="en-US" sz="2000" dirty="0">
                <a:solidFill>
                  <a:srgbClr val="000000"/>
                </a:solidFill>
                <a:latin typeface="Courier New" panose="02070309020205020404" pitchFamily="49" charset="0"/>
              </a:rPr>
              <a:t>Recall_Model6: 0.95</a:t>
            </a:r>
          </a:p>
          <a:p>
            <a:pPr lvl="0" eaLnBrk="0" fontAlgn="base" hangingPunct="0">
              <a:lnSpc>
                <a:spcPts val="3500"/>
              </a:lnSpc>
              <a:spcBef>
                <a:spcPct val="0"/>
              </a:spcBef>
              <a:spcAft>
                <a:spcPct val="0"/>
              </a:spcAft>
            </a:pPr>
            <a:r>
              <a:rPr lang="en-US" altLang="en-US" sz="2000" dirty="0">
                <a:solidFill>
                  <a:srgbClr val="000000"/>
                </a:solidFill>
                <a:latin typeface="Courier New" panose="02070309020205020404" pitchFamily="49" charset="0"/>
              </a:rPr>
              <a:t>Precision_Model6: 0.80</a:t>
            </a:r>
            <a:r>
              <a:rPr lang="en-US" altLang="en-US" sz="4000" dirty="0"/>
              <a:t> </a:t>
            </a:r>
            <a:endParaRPr lang="en-US" altLang="en-US" sz="4400" dirty="0">
              <a:latin typeface="Arial" panose="020B0604020202020204" pitchFamily="34" charset="0"/>
            </a:endParaRPr>
          </a:p>
        </p:txBody>
      </p:sp>
      <p:sp>
        <p:nvSpPr>
          <p:cNvPr id="14" name="TextBox 7"/>
          <p:cNvSpPr txBox="1"/>
          <p:nvPr/>
        </p:nvSpPr>
        <p:spPr>
          <a:xfrm>
            <a:off x="11876337" y="3969046"/>
            <a:ext cx="5228025" cy="1795363"/>
          </a:xfrm>
          <a:prstGeom prst="rect">
            <a:avLst/>
          </a:prstGeom>
        </p:spPr>
        <p:txBody>
          <a:bodyPr wrap="square" lIns="0" tIns="0" rIns="0" bIns="0" rtlCol="0" anchor="t">
            <a:spAutoFit/>
          </a:bodyPr>
          <a:lstStyle/>
          <a:p>
            <a:pPr lvl="0" eaLnBrk="0" fontAlgn="base" hangingPunct="0">
              <a:lnSpc>
                <a:spcPts val="3500"/>
              </a:lnSpc>
              <a:spcBef>
                <a:spcPct val="0"/>
              </a:spcBef>
              <a:spcAft>
                <a:spcPct val="0"/>
              </a:spcAft>
            </a:pPr>
            <a:r>
              <a:rPr lang="en-US" altLang="en-US" sz="2000" b="1" dirty="0">
                <a:solidFill>
                  <a:srgbClr val="000000"/>
                </a:solidFill>
                <a:latin typeface="Courier New" panose="02070309020205020404" pitchFamily="49" charset="0"/>
              </a:rPr>
              <a:t>Logistic Regression</a:t>
            </a:r>
          </a:p>
          <a:p>
            <a:pPr lvl="0" eaLnBrk="0" fontAlgn="base" hangingPunct="0">
              <a:lnSpc>
                <a:spcPts val="3500"/>
              </a:lnSpc>
              <a:spcBef>
                <a:spcPct val="0"/>
              </a:spcBef>
              <a:spcAft>
                <a:spcPct val="0"/>
              </a:spcAft>
            </a:pPr>
            <a:r>
              <a:rPr lang="en-US" altLang="en-US" sz="2000" dirty="0">
                <a:solidFill>
                  <a:srgbClr val="000000"/>
                </a:solidFill>
                <a:latin typeface="Courier New" panose="02070309020205020404" pitchFamily="49" charset="0"/>
              </a:rPr>
              <a:t>Accuracy_Model6: 0.81</a:t>
            </a:r>
          </a:p>
          <a:p>
            <a:pPr lvl="0" eaLnBrk="0" fontAlgn="base" hangingPunct="0">
              <a:lnSpc>
                <a:spcPts val="3500"/>
              </a:lnSpc>
              <a:spcBef>
                <a:spcPct val="0"/>
              </a:spcBef>
              <a:spcAft>
                <a:spcPct val="0"/>
              </a:spcAft>
            </a:pPr>
            <a:r>
              <a:rPr lang="en-US" altLang="en-US" sz="2000" dirty="0">
                <a:solidFill>
                  <a:srgbClr val="000000"/>
                </a:solidFill>
                <a:latin typeface="Courier New" panose="02070309020205020404" pitchFamily="49" charset="0"/>
              </a:rPr>
              <a:t>Recall_Model6: 0.95</a:t>
            </a:r>
          </a:p>
          <a:p>
            <a:pPr lvl="0" eaLnBrk="0" fontAlgn="base" hangingPunct="0">
              <a:lnSpc>
                <a:spcPts val="3500"/>
              </a:lnSpc>
              <a:spcBef>
                <a:spcPct val="0"/>
              </a:spcBef>
              <a:spcAft>
                <a:spcPct val="0"/>
              </a:spcAft>
            </a:pPr>
            <a:r>
              <a:rPr lang="en-US" altLang="en-US" sz="2000" dirty="0">
                <a:solidFill>
                  <a:srgbClr val="000000"/>
                </a:solidFill>
                <a:latin typeface="Courier New" panose="02070309020205020404" pitchFamily="49" charset="0"/>
              </a:rPr>
              <a:t>Precision_Model6: 0.81</a:t>
            </a:r>
            <a:r>
              <a:rPr lang="en-US" altLang="en-US" sz="4000" dirty="0"/>
              <a:t> </a:t>
            </a:r>
            <a:endParaRPr lang="en-US" altLang="en-US" sz="4400" dirty="0">
              <a:latin typeface="Arial" panose="020B0604020202020204" pitchFamily="34" charset="0"/>
            </a:endParaRPr>
          </a:p>
        </p:txBody>
      </p:sp>
      <p:sp>
        <p:nvSpPr>
          <p:cNvPr id="15" name="TextBox 5"/>
          <p:cNvSpPr txBox="1"/>
          <p:nvPr/>
        </p:nvSpPr>
        <p:spPr>
          <a:xfrm>
            <a:off x="8581282" y="6522461"/>
            <a:ext cx="6182031" cy="2659639"/>
          </a:xfrm>
          <a:prstGeom prst="rect">
            <a:avLst/>
          </a:prstGeom>
        </p:spPr>
        <p:txBody>
          <a:bodyPr lIns="0" tIns="0" rIns="0" bIns="0" rtlCol="0" anchor="t">
            <a:spAutoFit/>
          </a:bodyPr>
          <a:lstStyle/>
          <a:p>
            <a:pPr>
              <a:lnSpc>
                <a:spcPts val="4199"/>
              </a:lnSpc>
            </a:pPr>
            <a:r>
              <a:rPr lang="en-US" sz="2999" spc="29" dirty="0">
                <a:solidFill>
                  <a:srgbClr val="111B1E"/>
                </a:solidFill>
                <a:latin typeface="Assistant Regular"/>
              </a:rPr>
              <a:t>The bank may benefit from also from noting that smaller credit amounts disbursed for shorted duration have been profitable for the bank and also see less defaults.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37816" y="8526104"/>
            <a:ext cx="2683836" cy="2301420"/>
          </a:xfrm>
          <a:prstGeom prst="rect">
            <a:avLst/>
          </a:prstGeom>
          <a:solidFill>
            <a:srgbClr val="111B1E"/>
          </a:solidFill>
        </p:spPr>
      </p:sp>
      <p:sp>
        <p:nvSpPr>
          <p:cNvPr id="3" name="TextBox 3"/>
          <p:cNvSpPr txBox="1"/>
          <p:nvPr/>
        </p:nvSpPr>
        <p:spPr>
          <a:xfrm>
            <a:off x="2552700" y="990600"/>
            <a:ext cx="8343900" cy="564257"/>
          </a:xfrm>
          <a:prstGeom prst="rect">
            <a:avLst/>
          </a:prstGeom>
        </p:spPr>
        <p:txBody>
          <a:bodyPr wrap="square" lIns="0" tIns="0" rIns="0" bIns="0" rtlCol="0" anchor="t">
            <a:spAutoFit/>
          </a:bodyPr>
          <a:lstStyle/>
          <a:p>
            <a:pPr>
              <a:lnSpc>
                <a:spcPts val="4420"/>
              </a:lnSpc>
            </a:pPr>
            <a:r>
              <a:rPr lang="en-US" sz="8000" dirty="0">
                <a:solidFill>
                  <a:srgbClr val="111B1E"/>
                </a:solidFill>
                <a:latin typeface="Cormorant Garamond Bold"/>
              </a:rPr>
              <a:t>Problem Statement</a:t>
            </a:r>
          </a:p>
        </p:txBody>
      </p:sp>
      <p:grpSp>
        <p:nvGrpSpPr>
          <p:cNvPr id="4" name="Group 4"/>
          <p:cNvGrpSpPr/>
          <p:nvPr/>
        </p:nvGrpSpPr>
        <p:grpSpPr>
          <a:xfrm>
            <a:off x="12448869" y="571500"/>
            <a:ext cx="5077131" cy="9374535"/>
            <a:chOff x="-50800" y="66675"/>
            <a:chExt cx="6769508" cy="12499375"/>
          </a:xfrm>
        </p:grpSpPr>
        <p:sp>
          <p:nvSpPr>
            <p:cNvPr id="5" name="TextBox 5"/>
            <p:cNvSpPr txBox="1"/>
            <p:nvPr/>
          </p:nvSpPr>
          <p:spPr>
            <a:xfrm>
              <a:off x="0" y="66675"/>
              <a:ext cx="6718708" cy="1517509"/>
            </a:xfrm>
            <a:prstGeom prst="rect">
              <a:avLst/>
            </a:prstGeom>
          </p:spPr>
          <p:txBody>
            <a:bodyPr lIns="0" tIns="0" rIns="0" bIns="0" rtlCol="0" anchor="t">
              <a:spAutoFit/>
            </a:bodyPr>
            <a:lstStyle/>
            <a:p>
              <a:pPr>
                <a:lnSpc>
                  <a:spcPts val="8800"/>
                </a:lnSpc>
              </a:pPr>
              <a:r>
                <a:rPr lang="en-US" sz="8000" dirty="0">
                  <a:solidFill>
                    <a:srgbClr val="111B1E"/>
                  </a:solidFill>
                  <a:latin typeface="Cormorant Garamond Bold"/>
                </a:rPr>
                <a:t>Approach</a:t>
              </a:r>
            </a:p>
          </p:txBody>
        </p:sp>
        <p:sp>
          <p:nvSpPr>
            <p:cNvPr id="6" name="TextBox 6"/>
            <p:cNvSpPr txBox="1"/>
            <p:nvPr/>
          </p:nvSpPr>
          <p:spPr>
            <a:xfrm>
              <a:off x="-50800" y="1793874"/>
              <a:ext cx="6718708" cy="10772176"/>
            </a:xfrm>
            <a:prstGeom prst="rect">
              <a:avLst/>
            </a:prstGeom>
          </p:spPr>
          <p:txBody>
            <a:bodyPr lIns="0" tIns="0" rIns="0" bIns="0" rtlCol="0" anchor="t">
              <a:spAutoFit/>
            </a:bodyPr>
            <a:lstStyle/>
            <a:p>
              <a:pPr>
                <a:lnSpc>
                  <a:spcPts val="4200"/>
                </a:lnSpc>
              </a:pPr>
              <a:r>
                <a:rPr lang="en-US" sz="2999" b="1" spc="29" dirty="0">
                  <a:solidFill>
                    <a:srgbClr val="111B1E"/>
                  </a:solidFill>
                  <a:latin typeface="Assistant Regular"/>
                </a:rPr>
                <a:t>Building the Model</a:t>
              </a:r>
            </a:p>
            <a:p>
              <a:pPr>
                <a:lnSpc>
                  <a:spcPts val="4200"/>
                </a:lnSpc>
              </a:pPr>
              <a:r>
                <a:rPr lang="en-US" sz="2999" spc="29" dirty="0">
                  <a:solidFill>
                    <a:srgbClr val="111B1E"/>
                  </a:solidFill>
                  <a:latin typeface="Assistant Regular"/>
                </a:rPr>
                <a:t>-Explore Given Data </a:t>
              </a:r>
            </a:p>
            <a:p>
              <a:pPr>
                <a:lnSpc>
                  <a:spcPts val="4200"/>
                </a:lnSpc>
              </a:pPr>
              <a:r>
                <a:rPr lang="en-US" sz="2999" spc="29" dirty="0">
                  <a:solidFill>
                    <a:srgbClr val="111B1E"/>
                  </a:solidFill>
                  <a:latin typeface="Assistant Regular"/>
                </a:rPr>
                <a:t> 	- Relationship between 	   features.</a:t>
              </a:r>
            </a:p>
            <a:p>
              <a:pPr>
                <a:lnSpc>
                  <a:spcPts val="4200"/>
                </a:lnSpc>
              </a:pPr>
              <a:r>
                <a:rPr lang="en-US" sz="2999" spc="29" dirty="0">
                  <a:solidFill>
                    <a:srgbClr val="111B1E"/>
                  </a:solidFill>
                  <a:latin typeface="Assistant Regular"/>
                </a:rPr>
                <a:t>	- Data Transformation</a:t>
              </a:r>
            </a:p>
            <a:p>
              <a:pPr>
                <a:lnSpc>
                  <a:spcPts val="4200"/>
                </a:lnSpc>
              </a:pPr>
              <a:r>
                <a:rPr lang="en-US" sz="2999" spc="29" dirty="0">
                  <a:solidFill>
                    <a:srgbClr val="111B1E"/>
                  </a:solidFill>
                  <a:latin typeface="Assistant Regular"/>
                </a:rPr>
                <a:t>-Model Selection &amp; Validation</a:t>
              </a:r>
            </a:p>
            <a:p>
              <a:pPr>
                <a:lnSpc>
                  <a:spcPts val="4200"/>
                </a:lnSpc>
              </a:pPr>
              <a:endParaRPr lang="en-US" sz="2999" b="1" spc="29" dirty="0">
                <a:solidFill>
                  <a:srgbClr val="111B1E"/>
                </a:solidFill>
                <a:latin typeface="Assistant Regular"/>
              </a:endParaRPr>
            </a:p>
            <a:p>
              <a:pPr>
                <a:lnSpc>
                  <a:spcPts val="4200"/>
                </a:lnSpc>
              </a:pPr>
              <a:r>
                <a:rPr lang="en-US" sz="2999" b="1" spc="29" dirty="0">
                  <a:solidFill>
                    <a:srgbClr val="111B1E"/>
                  </a:solidFill>
                  <a:latin typeface="Assistant Regular"/>
                </a:rPr>
                <a:t>Interpreting Results</a:t>
              </a:r>
            </a:p>
            <a:p>
              <a:pPr>
                <a:lnSpc>
                  <a:spcPts val="4200"/>
                </a:lnSpc>
              </a:pPr>
              <a:r>
                <a:rPr lang="en-US" sz="2999" spc="29" dirty="0">
                  <a:solidFill>
                    <a:srgbClr val="111B1E"/>
                  </a:solidFill>
                  <a:latin typeface="Assistant Regular"/>
                </a:rPr>
                <a:t>-Efficacy of Chosen Model</a:t>
              </a:r>
              <a:br>
                <a:rPr lang="en-US" sz="2999" spc="29" dirty="0">
                  <a:solidFill>
                    <a:srgbClr val="111B1E"/>
                  </a:solidFill>
                  <a:latin typeface="Assistant Regular"/>
                </a:rPr>
              </a:br>
              <a:r>
                <a:rPr lang="en-US" sz="2999" spc="29" dirty="0">
                  <a:solidFill>
                    <a:srgbClr val="111B1E"/>
                  </a:solidFill>
                  <a:latin typeface="Assistant Regular"/>
                </a:rPr>
                <a:t>-Important Factors that can inform loan policies for better profits</a:t>
              </a:r>
              <a:br>
                <a:rPr lang="en-US" sz="2999" spc="29" dirty="0">
                  <a:solidFill>
                    <a:srgbClr val="111B1E"/>
                  </a:solidFill>
                  <a:latin typeface="Assistant Regular"/>
                </a:rPr>
              </a:br>
              <a:endParaRPr lang="en-US" sz="2999" spc="29" dirty="0">
                <a:solidFill>
                  <a:srgbClr val="111B1E"/>
                </a:solidFill>
                <a:latin typeface="Assistant Regular"/>
              </a:endParaRPr>
            </a:p>
            <a:p>
              <a:pPr>
                <a:lnSpc>
                  <a:spcPts val="4200"/>
                </a:lnSpc>
              </a:pPr>
              <a:r>
                <a:rPr lang="en-US" sz="2999" b="1" spc="29" dirty="0">
                  <a:solidFill>
                    <a:srgbClr val="111B1E"/>
                  </a:solidFill>
                  <a:latin typeface="Assistant Regular"/>
                </a:rPr>
                <a:t>Recommendations</a:t>
              </a:r>
            </a:p>
            <a:p>
              <a:pPr>
                <a:lnSpc>
                  <a:spcPts val="4199"/>
                </a:lnSpc>
              </a:pPr>
              <a:endParaRPr lang="en-US" sz="2999" spc="29" dirty="0">
                <a:solidFill>
                  <a:srgbClr val="111B1E"/>
                </a:solidFill>
                <a:latin typeface="Assistant Regular"/>
              </a:endParaRPr>
            </a:p>
          </p:txBody>
        </p:sp>
      </p:grpSp>
      <p:sp>
        <p:nvSpPr>
          <p:cNvPr id="7" name="AutoShape 7"/>
          <p:cNvSpPr/>
          <p:nvPr/>
        </p:nvSpPr>
        <p:spPr>
          <a:xfrm>
            <a:off x="11204320" y="43021"/>
            <a:ext cx="25347" cy="11612150"/>
          </a:xfrm>
          <a:prstGeom prst="rect">
            <a:avLst/>
          </a:prstGeom>
          <a:solidFill>
            <a:srgbClr val="111B1E">
              <a:alpha val="29803"/>
            </a:srgbClr>
          </a:solidFill>
        </p:spPr>
      </p:sp>
      <p:sp>
        <p:nvSpPr>
          <p:cNvPr id="8" name="AutoShape 8"/>
          <p:cNvSpPr/>
          <p:nvPr/>
        </p:nvSpPr>
        <p:spPr>
          <a:xfrm>
            <a:off x="1946020" y="43021"/>
            <a:ext cx="25347" cy="11612150"/>
          </a:xfrm>
          <a:prstGeom prst="rect">
            <a:avLst/>
          </a:prstGeom>
          <a:solidFill>
            <a:srgbClr val="111B1E">
              <a:alpha val="29803"/>
            </a:srgbClr>
          </a:solidFill>
        </p:spPr>
      </p:sp>
      <p:sp>
        <p:nvSpPr>
          <p:cNvPr id="9" name="TextBox 9"/>
          <p:cNvSpPr txBox="1"/>
          <p:nvPr/>
        </p:nvSpPr>
        <p:spPr>
          <a:xfrm rot="-5400000">
            <a:off x="-2434142" y="4261229"/>
            <a:ext cx="6878058" cy="412998"/>
          </a:xfrm>
          <a:prstGeom prst="rect">
            <a:avLst/>
          </a:prstGeom>
        </p:spPr>
        <p:txBody>
          <a:bodyPr lIns="0" tIns="0" rIns="0" bIns="0" rtlCol="0" anchor="t">
            <a:spAutoFit/>
          </a:bodyPr>
          <a:lstStyle/>
          <a:p>
            <a:pPr algn="r">
              <a:lnSpc>
                <a:spcPts val="3359"/>
              </a:lnSpc>
            </a:pPr>
            <a:r>
              <a:rPr lang="en-US" sz="2400" spc="336" dirty="0">
                <a:solidFill>
                  <a:srgbClr val="111B1E"/>
                </a:solidFill>
                <a:latin typeface="Assistant Regular Bold"/>
              </a:rPr>
              <a:t>Advanced Analytics : Group 6</a:t>
            </a:r>
            <a:endParaRPr lang="en-US" sz="2399" spc="143" dirty="0">
              <a:solidFill>
                <a:srgbClr val="111B1E"/>
              </a:solidFill>
              <a:latin typeface="Cormorant Garamond Bold"/>
            </a:endParaRPr>
          </a:p>
        </p:txBody>
      </p:sp>
      <p:sp>
        <p:nvSpPr>
          <p:cNvPr id="11" name="AutoShape 11"/>
          <p:cNvSpPr/>
          <p:nvPr/>
        </p:nvSpPr>
        <p:spPr>
          <a:xfrm>
            <a:off x="17868900" y="0"/>
            <a:ext cx="419100" cy="419100"/>
          </a:xfrm>
          <a:prstGeom prst="rect">
            <a:avLst/>
          </a:prstGeom>
          <a:solidFill>
            <a:srgbClr val="111B1E"/>
          </a:solidFill>
        </p:spPr>
      </p:sp>
      <p:sp>
        <p:nvSpPr>
          <p:cNvPr id="12" name="TextBox 6"/>
          <p:cNvSpPr txBox="1"/>
          <p:nvPr/>
        </p:nvSpPr>
        <p:spPr>
          <a:xfrm>
            <a:off x="2525661" y="2441048"/>
            <a:ext cx="7688057" cy="7001917"/>
          </a:xfrm>
          <a:prstGeom prst="rect">
            <a:avLst/>
          </a:prstGeom>
        </p:spPr>
        <p:txBody>
          <a:bodyPr wrap="square" lIns="0" tIns="0" rIns="0" bIns="0" rtlCol="0" anchor="t">
            <a:spAutoFit/>
          </a:bodyPr>
          <a:lstStyle/>
          <a:p>
            <a:pPr algn="just">
              <a:lnSpc>
                <a:spcPts val="4200"/>
              </a:lnSpc>
            </a:pPr>
            <a:r>
              <a:rPr lang="en-US" sz="3200" dirty="0"/>
              <a:t>The purpose of this project is to develop a statistical model to </a:t>
            </a:r>
            <a:r>
              <a:rPr lang="en-US" sz="3200" b="1" dirty="0">
                <a:solidFill>
                  <a:schemeClr val="accent6">
                    <a:lumMod val="75000"/>
                  </a:schemeClr>
                </a:solidFill>
              </a:rPr>
              <a:t>automate screening</a:t>
            </a:r>
            <a:r>
              <a:rPr lang="en-US" sz="3200" b="1" dirty="0"/>
              <a:t> </a:t>
            </a:r>
            <a:r>
              <a:rPr lang="en-US" sz="3200" dirty="0"/>
              <a:t>of </a:t>
            </a:r>
            <a:r>
              <a:rPr lang="en-US" sz="3200" b="1" dirty="0">
                <a:solidFill>
                  <a:schemeClr val="accent6">
                    <a:lumMod val="75000"/>
                  </a:schemeClr>
                </a:solidFill>
              </a:rPr>
              <a:t>loan applications </a:t>
            </a:r>
            <a:r>
              <a:rPr lang="en-US" sz="3200" dirty="0"/>
              <a:t>and reduce the overall costs to the bank that can be attributed to bad loans, thereby increasing its expected profits.</a:t>
            </a:r>
          </a:p>
          <a:p>
            <a:pPr algn="just">
              <a:lnSpc>
                <a:spcPts val="4200"/>
              </a:lnSpc>
            </a:pPr>
            <a:endParaRPr lang="en-US" sz="3200" spc="29" dirty="0">
              <a:solidFill>
                <a:srgbClr val="111B1E"/>
              </a:solidFill>
              <a:latin typeface="Assistant Regular"/>
            </a:endParaRPr>
          </a:p>
          <a:p>
            <a:pPr algn="just">
              <a:lnSpc>
                <a:spcPts val="4200"/>
              </a:lnSpc>
            </a:pPr>
            <a:endParaRPr lang="en-US" sz="3200" spc="29" dirty="0">
              <a:solidFill>
                <a:srgbClr val="111B1E"/>
              </a:solidFill>
              <a:latin typeface="Assistant Regular"/>
            </a:endParaRPr>
          </a:p>
          <a:p>
            <a:pPr marL="457200" indent="-457200" algn="just">
              <a:lnSpc>
                <a:spcPts val="4200"/>
              </a:lnSpc>
              <a:buFont typeface="Arial" panose="020B0604020202020204" pitchFamily="34" charset="0"/>
              <a:buChar char="•"/>
            </a:pPr>
            <a:r>
              <a:rPr lang="en-US" sz="3200" spc="29" dirty="0">
                <a:solidFill>
                  <a:srgbClr val="111B1E"/>
                </a:solidFill>
                <a:latin typeface="Assistant Regular"/>
              </a:rPr>
              <a:t>Reduce Costs to the bank due to misidentified clients.</a:t>
            </a:r>
          </a:p>
          <a:p>
            <a:pPr marL="457200" indent="-457200" algn="just">
              <a:lnSpc>
                <a:spcPts val="4200"/>
              </a:lnSpc>
              <a:buFont typeface="Arial" panose="020B0604020202020204" pitchFamily="34" charset="0"/>
              <a:buChar char="•"/>
            </a:pPr>
            <a:r>
              <a:rPr lang="en-US" sz="3200" spc="29" dirty="0">
                <a:solidFill>
                  <a:srgbClr val="111B1E"/>
                </a:solidFill>
                <a:latin typeface="Assistant Regular"/>
              </a:rPr>
              <a:t>Increase overall profits in the long run (</a:t>
            </a:r>
            <a:r>
              <a:rPr lang="en-US" sz="3200" i="1" spc="29" dirty="0">
                <a:solidFill>
                  <a:srgbClr val="111B1E"/>
                </a:solidFill>
                <a:latin typeface="Assistant Regular"/>
              </a:rPr>
              <a:t>ceteris paribus) </a:t>
            </a:r>
          </a:p>
          <a:p>
            <a:pPr algn="just">
              <a:lnSpc>
                <a:spcPts val="4200"/>
              </a:lnSpc>
            </a:pPr>
            <a:endParaRPr lang="en-US" sz="3200" spc="29" dirty="0">
              <a:solidFill>
                <a:srgbClr val="111B1E"/>
              </a:solidFill>
              <a:latin typeface="Assistant Regular"/>
            </a:endParaRPr>
          </a:p>
          <a:p>
            <a:pPr algn="just">
              <a:lnSpc>
                <a:spcPts val="4200"/>
              </a:lnSpc>
            </a:pPr>
            <a:endParaRPr lang="en-US" sz="2999" spc="29" dirty="0">
              <a:solidFill>
                <a:srgbClr val="111B1E"/>
              </a:solidFill>
              <a:latin typeface="Assistant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85375" y="990600"/>
            <a:ext cx="7904243" cy="538032"/>
          </a:xfrm>
          <a:prstGeom prst="rect">
            <a:avLst/>
          </a:prstGeom>
        </p:spPr>
        <p:txBody>
          <a:bodyPr lIns="0" tIns="0" rIns="0" bIns="0" rtlCol="0" anchor="t">
            <a:spAutoFit/>
          </a:bodyPr>
          <a:lstStyle/>
          <a:p>
            <a:pPr>
              <a:lnSpc>
                <a:spcPts val="4420"/>
              </a:lnSpc>
            </a:pPr>
            <a:r>
              <a:rPr lang="en-US" sz="3400" spc="204" dirty="0">
                <a:solidFill>
                  <a:srgbClr val="111B1E"/>
                </a:solidFill>
                <a:latin typeface="Assistant Regular Bold"/>
              </a:rPr>
              <a:t>Final Project Submission</a:t>
            </a:r>
          </a:p>
        </p:txBody>
      </p:sp>
      <p:sp>
        <p:nvSpPr>
          <p:cNvPr id="3" name="TextBox 3"/>
          <p:cNvSpPr txBox="1"/>
          <p:nvPr/>
        </p:nvSpPr>
        <p:spPr>
          <a:xfrm>
            <a:off x="3685375" y="6177350"/>
            <a:ext cx="10040456" cy="923330"/>
          </a:xfrm>
          <a:prstGeom prst="rect">
            <a:avLst/>
          </a:prstGeom>
        </p:spPr>
        <p:txBody>
          <a:bodyPr lIns="0" tIns="0" rIns="0" bIns="0" rtlCol="0" anchor="t">
            <a:spAutoFit/>
          </a:bodyPr>
          <a:lstStyle/>
          <a:p>
            <a:pPr>
              <a:lnSpc>
                <a:spcPts val="7200"/>
              </a:lnSpc>
            </a:pPr>
            <a:r>
              <a:rPr lang="en-US" sz="6000" spc="60" dirty="0">
                <a:solidFill>
                  <a:srgbClr val="111B1E"/>
                </a:solidFill>
                <a:latin typeface="Assistant Bold"/>
              </a:rPr>
              <a:t>Thank You</a:t>
            </a:r>
          </a:p>
        </p:txBody>
      </p:sp>
      <p:sp>
        <p:nvSpPr>
          <p:cNvPr id="4" name="TextBox 4"/>
          <p:cNvSpPr txBox="1"/>
          <p:nvPr/>
        </p:nvSpPr>
        <p:spPr>
          <a:xfrm>
            <a:off x="3685375" y="8716739"/>
            <a:ext cx="7904243" cy="541561"/>
          </a:xfrm>
          <a:prstGeom prst="rect">
            <a:avLst/>
          </a:prstGeom>
        </p:spPr>
        <p:txBody>
          <a:bodyPr lIns="0" tIns="0" rIns="0" bIns="0" rtlCol="0" anchor="t">
            <a:spAutoFit/>
          </a:bodyPr>
          <a:lstStyle/>
          <a:p>
            <a:pPr>
              <a:lnSpc>
                <a:spcPts val="4480"/>
              </a:lnSpc>
            </a:pPr>
            <a:r>
              <a:rPr lang="en-US" sz="3200" spc="288" dirty="0">
                <a:solidFill>
                  <a:srgbClr val="111B1E"/>
                </a:solidFill>
                <a:latin typeface="Assistant Regular"/>
              </a:rPr>
              <a:t>Advanced Analytics: Group 6</a:t>
            </a:r>
          </a:p>
        </p:txBody>
      </p:sp>
      <p:sp>
        <p:nvSpPr>
          <p:cNvPr id="5" name="AutoShape 5"/>
          <p:cNvSpPr/>
          <p:nvPr/>
        </p:nvSpPr>
        <p:spPr>
          <a:xfrm>
            <a:off x="17911215" y="0"/>
            <a:ext cx="419100" cy="419100"/>
          </a:xfrm>
          <a:prstGeom prst="rect">
            <a:avLst/>
          </a:prstGeom>
          <a:solidFill>
            <a:srgbClr val="111B1E"/>
          </a:solidFill>
        </p:spPr>
      </p:sp>
      <p:sp>
        <p:nvSpPr>
          <p:cNvPr id="6" name="AutoShape 6"/>
          <p:cNvSpPr/>
          <p:nvPr/>
        </p:nvSpPr>
        <p:spPr>
          <a:xfrm>
            <a:off x="17911215" y="-662575"/>
            <a:ext cx="25347" cy="11612150"/>
          </a:xfrm>
          <a:prstGeom prst="rect">
            <a:avLst/>
          </a:prstGeom>
          <a:solidFill>
            <a:srgbClr val="111B1E">
              <a:alpha val="29803"/>
            </a:srgbClr>
          </a:solidFill>
        </p:spPr>
      </p:sp>
      <p:sp>
        <p:nvSpPr>
          <p:cNvPr id="7" name="AutoShape 7"/>
          <p:cNvSpPr/>
          <p:nvPr/>
        </p:nvSpPr>
        <p:spPr>
          <a:xfrm>
            <a:off x="-737816" y="8526104"/>
            <a:ext cx="2683836" cy="2301420"/>
          </a:xfrm>
          <a:prstGeom prst="rect">
            <a:avLst/>
          </a:prstGeom>
          <a:solidFill>
            <a:srgbClr val="111B1E"/>
          </a:solidFill>
        </p:spPr>
      </p:sp>
      <p:sp>
        <p:nvSpPr>
          <p:cNvPr id="8" name="AutoShape 8"/>
          <p:cNvSpPr/>
          <p:nvPr/>
        </p:nvSpPr>
        <p:spPr>
          <a:xfrm>
            <a:off x="1946020" y="43021"/>
            <a:ext cx="25347" cy="11612150"/>
          </a:xfrm>
          <a:prstGeom prst="rect">
            <a:avLst/>
          </a:prstGeom>
          <a:solidFill>
            <a:srgbClr val="111B1E">
              <a:alpha val="29803"/>
            </a:srgbClr>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1078706"/>
            <a:ext cx="6878058" cy="4689466"/>
            <a:chOff x="0" y="66675"/>
            <a:chExt cx="9170744" cy="6252621"/>
          </a:xfrm>
        </p:grpSpPr>
        <p:sp>
          <p:nvSpPr>
            <p:cNvPr id="4" name="TextBox 4"/>
            <p:cNvSpPr txBox="1"/>
            <p:nvPr/>
          </p:nvSpPr>
          <p:spPr>
            <a:xfrm>
              <a:off x="0" y="66675"/>
              <a:ext cx="9170744" cy="3022195"/>
            </a:xfrm>
            <a:prstGeom prst="rect">
              <a:avLst/>
            </a:prstGeom>
          </p:spPr>
          <p:txBody>
            <a:bodyPr lIns="0" tIns="0" rIns="0" bIns="0" rtlCol="0" anchor="t">
              <a:spAutoFit/>
            </a:bodyPr>
            <a:lstStyle/>
            <a:p>
              <a:pPr>
                <a:lnSpc>
                  <a:spcPts val="8800"/>
                </a:lnSpc>
              </a:pPr>
              <a:r>
                <a:rPr lang="en-US" sz="8000" dirty="0">
                  <a:solidFill>
                    <a:srgbClr val="111B1E"/>
                  </a:solidFill>
                  <a:latin typeface="Cormorant Garamond Bold"/>
                </a:rPr>
                <a:t>Understanding the Data</a:t>
              </a:r>
            </a:p>
          </p:txBody>
        </p:sp>
        <p:sp>
          <p:nvSpPr>
            <p:cNvPr id="5" name="TextBox 5"/>
            <p:cNvSpPr txBox="1"/>
            <p:nvPr/>
          </p:nvSpPr>
          <p:spPr>
            <a:xfrm>
              <a:off x="0" y="4927547"/>
              <a:ext cx="9170744" cy="1391749"/>
            </a:xfrm>
            <a:prstGeom prst="rect">
              <a:avLst/>
            </a:prstGeom>
          </p:spPr>
          <p:txBody>
            <a:bodyPr lIns="0" tIns="0" rIns="0" bIns="0" rtlCol="0" anchor="t">
              <a:spAutoFit/>
            </a:bodyPr>
            <a:lstStyle/>
            <a:p>
              <a:pPr>
                <a:lnSpc>
                  <a:spcPts val="4199"/>
                </a:lnSpc>
              </a:pPr>
              <a:r>
                <a:rPr lang="en-US" sz="2999" spc="29" dirty="0">
                  <a:solidFill>
                    <a:schemeClr val="accent6">
                      <a:lumMod val="75000"/>
                    </a:schemeClr>
                  </a:solidFill>
                  <a:latin typeface="Assistant Regular"/>
                </a:rPr>
                <a:t>Exploratory Analysis &amp; </a:t>
              </a:r>
              <a:br>
                <a:rPr lang="en-US" sz="2999" spc="29" dirty="0">
                  <a:solidFill>
                    <a:schemeClr val="accent6">
                      <a:lumMod val="75000"/>
                    </a:schemeClr>
                  </a:solidFill>
                  <a:latin typeface="Assistant Regular"/>
                </a:rPr>
              </a:br>
              <a:r>
                <a:rPr lang="en-US" sz="2999" spc="29" dirty="0">
                  <a:solidFill>
                    <a:schemeClr val="accent6">
                      <a:lumMod val="75000"/>
                    </a:schemeClr>
                  </a:solidFill>
                  <a:latin typeface="Assistant Regular"/>
                </a:rPr>
                <a:t>Data Transformation </a:t>
              </a:r>
            </a:p>
          </p:txBody>
        </p:sp>
      </p:grpSp>
      <p:sp>
        <p:nvSpPr>
          <p:cNvPr id="6" name="AutoShape 6"/>
          <p:cNvSpPr/>
          <p:nvPr/>
        </p:nvSpPr>
        <p:spPr>
          <a:xfrm>
            <a:off x="17233953" y="0"/>
            <a:ext cx="25347" cy="11612150"/>
          </a:xfrm>
          <a:prstGeom prst="rect">
            <a:avLst/>
          </a:prstGeom>
          <a:solidFill>
            <a:srgbClr val="111B1E">
              <a:alpha val="29803"/>
            </a:srgbClr>
          </a:solidFill>
        </p:spPr>
      </p:sp>
      <p:sp>
        <p:nvSpPr>
          <p:cNvPr id="7" name="AutoShape 7"/>
          <p:cNvSpPr/>
          <p:nvPr/>
        </p:nvSpPr>
        <p:spPr>
          <a:xfrm>
            <a:off x="9004353" y="0"/>
            <a:ext cx="25347" cy="11612150"/>
          </a:xfrm>
          <a:prstGeom prst="rect">
            <a:avLst/>
          </a:prstGeom>
          <a:solidFill>
            <a:srgbClr val="111B1E">
              <a:alpha val="29803"/>
            </a:srgbClr>
          </a:solidFill>
        </p:spPr>
      </p:sp>
      <p:sp>
        <p:nvSpPr>
          <p:cNvPr id="9" name="AutoShape 9"/>
          <p:cNvSpPr/>
          <p:nvPr/>
        </p:nvSpPr>
        <p:spPr>
          <a:xfrm>
            <a:off x="0" y="0"/>
            <a:ext cx="419100" cy="419100"/>
          </a:xfrm>
          <a:prstGeom prst="rect">
            <a:avLst/>
          </a:prstGeom>
          <a:solidFill>
            <a:srgbClr val="111B1E"/>
          </a:solidFill>
        </p:spPr>
      </p:sp>
      <p:sp>
        <p:nvSpPr>
          <p:cNvPr id="10" name="AutoShape 10"/>
          <p:cNvSpPr/>
          <p:nvPr/>
        </p:nvSpPr>
        <p:spPr>
          <a:xfrm>
            <a:off x="18135600" y="0"/>
            <a:ext cx="1181100" cy="11277600"/>
          </a:xfrm>
          <a:prstGeom prst="rect">
            <a:avLst/>
          </a:prstGeom>
          <a:solidFill>
            <a:srgbClr val="111B1E"/>
          </a:solidFill>
        </p:spPr>
      </p:sp>
      <p:sp>
        <p:nvSpPr>
          <p:cNvPr id="11" name="TextBox 11"/>
          <p:cNvSpPr txBox="1"/>
          <p:nvPr/>
        </p:nvSpPr>
        <p:spPr>
          <a:xfrm>
            <a:off x="1028700" y="8847367"/>
            <a:ext cx="6878058" cy="410933"/>
          </a:xfrm>
          <a:prstGeom prst="rect">
            <a:avLst/>
          </a:prstGeom>
        </p:spPr>
        <p:txBody>
          <a:bodyPr lIns="0" tIns="0" rIns="0" bIns="0" rtlCol="0" anchor="t">
            <a:spAutoFit/>
          </a:bodyPr>
          <a:lstStyle/>
          <a:p>
            <a:pPr>
              <a:lnSpc>
                <a:spcPts val="3359"/>
              </a:lnSpc>
            </a:pPr>
            <a:r>
              <a:rPr lang="en-US" sz="2399" spc="143" dirty="0">
                <a:solidFill>
                  <a:srgbClr val="111B1E"/>
                </a:solidFill>
                <a:latin typeface="Cormorant Garamond Bold"/>
              </a:rPr>
              <a:t>Advanced Analytics: Group 6</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0351" t="27698" r="18180" b="28598"/>
          <a:stretch/>
        </p:blipFill>
        <p:spPr>
          <a:xfrm>
            <a:off x="9448800" y="807615"/>
            <a:ext cx="7391400" cy="88773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2853" y="432391"/>
            <a:ext cx="11869256" cy="1138132"/>
          </a:xfrm>
          <a:prstGeom prst="rect">
            <a:avLst/>
          </a:prstGeom>
        </p:spPr>
        <p:txBody>
          <a:bodyPr lIns="0" tIns="0" rIns="0" bIns="0" rtlCol="0" anchor="t">
            <a:spAutoFit/>
          </a:bodyPr>
          <a:lstStyle/>
          <a:p>
            <a:pPr>
              <a:lnSpc>
                <a:spcPts val="8800"/>
              </a:lnSpc>
            </a:pPr>
            <a:r>
              <a:rPr lang="en-US" sz="8000" dirty="0">
                <a:solidFill>
                  <a:srgbClr val="111B1E"/>
                </a:solidFill>
                <a:latin typeface="Cormorant Garamond Bold"/>
              </a:rPr>
              <a:t>Given Data</a:t>
            </a:r>
          </a:p>
        </p:txBody>
      </p:sp>
      <p:sp>
        <p:nvSpPr>
          <p:cNvPr id="10" name="AutoShape 10"/>
          <p:cNvSpPr/>
          <p:nvPr/>
        </p:nvSpPr>
        <p:spPr>
          <a:xfrm>
            <a:off x="16110511" y="-662575"/>
            <a:ext cx="25347" cy="11612150"/>
          </a:xfrm>
          <a:prstGeom prst="rect">
            <a:avLst/>
          </a:prstGeom>
          <a:solidFill>
            <a:srgbClr val="111B1E">
              <a:alpha val="29803"/>
            </a:srgbClr>
          </a:solidFill>
        </p:spPr>
      </p:sp>
      <p:sp>
        <p:nvSpPr>
          <p:cNvPr id="11" name="TextBox 11"/>
          <p:cNvSpPr txBox="1"/>
          <p:nvPr/>
        </p:nvSpPr>
        <p:spPr>
          <a:xfrm rot="5400000">
            <a:off x="13844083" y="4262262"/>
            <a:ext cx="6878058" cy="410933"/>
          </a:xfrm>
          <a:prstGeom prst="rect">
            <a:avLst/>
          </a:prstGeom>
        </p:spPr>
        <p:txBody>
          <a:bodyPr lIns="0" tIns="0" rIns="0" bIns="0" rtlCol="0" anchor="t">
            <a:spAutoFit/>
          </a:bodyPr>
          <a:lstStyle/>
          <a:p>
            <a:pPr>
              <a:lnSpc>
                <a:spcPts val="3359"/>
              </a:lnSpc>
            </a:pPr>
            <a:r>
              <a:rPr lang="en-US" sz="2399" spc="143" dirty="0">
                <a:solidFill>
                  <a:srgbClr val="111B1E"/>
                </a:solidFill>
                <a:latin typeface="Cormorant Garamond Bold"/>
              </a:rPr>
              <a:t>Advanced Analytics: Group 6</a:t>
            </a:r>
          </a:p>
        </p:txBody>
      </p:sp>
      <p:sp>
        <p:nvSpPr>
          <p:cNvPr id="12" name="AutoShape 12"/>
          <p:cNvSpPr/>
          <p:nvPr/>
        </p:nvSpPr>
        <p:spPr>
          <a:xfrm>
            <a:off x="16110511" y="8526104"/>
            <a:ext cx="2912436" cy="2301420"/>
          </a:xfrm>
          <a:prstGeom prst="rect">
            <a:avLst/>
          </a:prstGeom>
          <a:solidFill>
            <a:srgbClr val="111B1E"/>
          </a:solidFill>
        </p:spPr>
      </p:sp>
      <p:sp>
        <p:nvSpPr>
          <p:cNvPr id="13" name="AutoShape 13"/>
          <p:cNvSpPr/>
          <p:nvPr/>
        </p:nvSpPr>
        <p:spPr>
          <a:xfrm>
            <a:off x="393753" y="-662575"/>
            <a:ext cx="25347" cy="11612150"/>
          </a:xfrm>
          <a:prstGeom prst="rect">
            <a:avLst/>
          </a:prstGeom>
          <a:solidFill>
            <a:srgbClr val="111B1E">
              <a:alpha val="29803"/>
            </a:srgbClr>
          </a:solidFill>
        </p:spPr>
      </p:sp>
      <p:sp>
        <p:nvSpPr>
          <p:cNvPr id="14" name="AutoShape 14"/>
          <p:cNvSpPr/>
          <p:nvPr/>
        </p:nvSpPr>
        <p:spPr>
          <a:xfrm>
            <a:off x="0" y="0"/>
            <a:ext cx="419100" cy="419100"/>
          </a:xfrm>
          <a:prstGeom prst="rect">
            <a:avLst/>
          </a:prstGeom>
          <a:solidFill>
            <a:srgbClr val="111B1E"/>
          </a:solidFill>
        </p:spPr>
      </p:sp>
      <p:pic>
        <p:nvPicPr>
          <p:cNvPr id="15" name="Picture 14"/>
          <p:cNvPicPr>
            <a:picLocks noChangeAspect="1"/>
          </p:cNvPicPr>
          <p:nvPr/>
        </p:nvPicPr>
        <p:blipFill rotWithShape="1">
          <a:blip r:embed="rId2"/>
          <a:srcRect l="21763" t="17508" r="19672" b="16667"/>
          <a:stretch/>
        </p:blipFill>
        <p:spPr>
          <a:xfrm>
            <a:off x="457200" y="1930425"/>
            <a:ext cx="12902613" cy="8153400"/>
          </a:xfrm>
          <a:prstGeom prst="rect">
            <a:avLst/>
          </a:prstGeom>
        </p:spPr>
      </p:pic>
      <p:sp>
        <p:nvSpPr>
          <p:cNvPr id="16" name="TextBox 15"/>
          <p:cNvSpPr txBox="1"/>
          <p:nvPr/>
        </p:nvSpPr>
        <p:spPr>
          <a:xfrm>
            <a:off x="10439400" y="3147953"/>
            <a:ext cx="5181600" cy="6247864"/>
          </a:xfrm>
          <a:prstGeom prst="rect">
            <a:avLst/>
          </a:prstGeom>
          <a:noFill/>
          <a:ln>
            <a:solidFill>
              <a:schemeClr val="accent6">
                <a:lumMod val="75000"/>
              </a:schemeClr>
            </a:solidFill>
            <a:prstDash val="dash"/>
          </a:ln>
        </p:spPr>
        <p:txBody>
          <a:bodyPr wrap="square" rtlCol="0">
            <a:spAutoFit/>
          </a:bodyPr>
          <a:lstStyle/>
          <a:p>
            <a:r>
              <a:rPr lang="en-US" sz="2000" dirty="0"/>
              <a:t>The Dataset contains </a:t>
            </a:r>
            <a:r>
              <a:rPr lang="en-US" sz="2000" dirty="0">
                <a:solidFill>
                  <a:schemeClr val="accent6">
                    <a:lumMod val="75000"/>
                  </a:schemeClr>
                </a:solidFill>
              </a:rPr>
              <a:t>1000 observations </a:t>
            </a:r>
            <a:r>
              <a:rPr lang="en-US" sz="2000" dirty="0"/>
              <a:t>across </a:t>
            </a:r>
            <a:r>
              <a:rPr lang="en-US" sz="2000" dirty="0">
                <a:solidFill>
                  <a:schemeClr val="accent6">
                    <a:lumMod val="75000"/>
                  </a:schemeClr>
                </a:solidFill>
              </a:rPr>
              <a:t>22 variables </a:t>
            </a:r>
            <a:r>
              <a:rPr lang="en-US" sz="2000" dirty="0"/>
              <a:t>(including the Target Variable - &gt; Class of Client classified as good/bad by the bank).</a:t>
            </a:r>
          </a:p>
          <a:p>
            <a:endParaRPr lang="en-US" sz="2000" dirty="0"/>
          </a:p>
          <a:p>
            <a:pPr marL="342900" indent="-342900">
              <a:buFontTx/>
              <a:buChar char="-"/>
            </a:pPr>
            <a:r>
              <a:rPr lang="en-US" sz="2000" dirty="0"/>
              <a:t>There are 8 numeric variables and 14 categorical variables. There are no missing values in the dataset. </a:t>
            </a:r>
          </a:p>
          <a:p>
            <a:pPr marL="342900" indent="-342900">
              <a:buFontTx/>
              <a:buChar char="-"/>
            </a:pPr>
            <a:endParaRPr lang="en-US" sz="2000" dirty="0"/>
          </a:p>
          <a:p>
            <a:pPr marL="342900" indent="-342900">
              <a:buFontTx/>
              <a:buChar char="-"/>
            </a:pPr>
            <a:r>
              <a:rPr lang="en-US" sz="2000" dirty="0"/>
              <a:t>The data set contains information on </a:t>
            </a:r>
            <a:r>
              <a:rPr lang="en-US" sz="2000" dirty="0">
                <a:solidFill>
                  <a:schemeClr val="accent6">
                    <a:lumMod val="75000"/>
                  </a:schemeClr>
                </a:solidFill>
              </a:rPr>
              <a:t>variables that may affect an individual’s willingness to take loans and ability to pay back.</a:t>
            </a:r>
          </a:p>
          <a:p>
            <a:pPr marL="342900" indent="-342900">
              <a:buFontTx/>
              <a:buChar char="-"/>
            </a:pPr>
            <a:endParaRPr lang="en-US" sz="2000" dirty="0"/>
          </a:p>
          <a:p>
            <a:pPr marL="342900" indent="-342900">
              <a:buFontTx/>
              <a:buChar char="-"/>
            </a:pPr>
            <a:r>
              <a:rPr lang="en-US" sz="2000" dirty="0"/>
              <a:t>We </a:t>
            </a:r>
            <a:r>
              <a:rPr lang="en-US" sz="2000" dirty="0">
                <a:solidFill>
                  <a:schemeClr val="accent6">
                    <a:lumMod val="75000"/>
                  </a:schemeClr>
                </a:solidFill>
              </a:rPr>
              <a:t>studied each of these variables </a:t>
            </a:r>
            <a:r>
              <a:rPr lang="en-US" sz="2000" dirty="0"/>
              <a:t>individually and in combination to understand their</a:t>
            </a:r>
            <a:r>
              <a:rPr lang="en-US" sz="2000" dirty="0">
                <a:solidFill>
                  <a:schemeClr val="accent6">
                    <a:lumMod val="75000"/>
                  </a:schemeClr>
                </a:solidFill>
              </a:rPr>
              <a:t> relationship with each other </a:t>
            </a:r>
            <a:r>
              <a:rPr lang="en-US" sz="2000" dirty="0"/>
              <a:t>and to see </a:t>
            </a:r>
            <a:r>
              <a:rPr lang="en-US" sz="2000" dirty="0">
                <a:solidFill>
                  <a:schemeClr val="accent6">
                    <a:lumMod val="75000"/>
                  </a:schemeClr>
                </a:solidFill>
              </a:rPr>
              <a:t>any dominant characteristics of good/bad clients</a:t>
            </a:r>
            <a:r>
              <a:rPr lang="en-US" sz="2000" dirty="0"/>
              <a:t> </a:t>
            </a:r>
          </a:p>
          <a:p>
            <a:endParaRPr lang="en-IN" sz="2000" dirty="0"/>
          </a:p>
        </p:txBody>
      </p:sp>
    </p:spTree>
    <p:extLst>
      <p:ext uri="{BB962C8B-B14F-4D97-AF65-F5344CB8AC3E}">
        <p14:creationId xmlns:p14="http://schemas.microsoft.com/office/powerpoint/2010/main" val="200959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581969" y="3205758"/>
            <a:ext cx="5039031" cy="3385542"/>
          </a:xfrm>
          <a:prstGeom prst="rect">
            <a:avLst/>
          </a:prstGeom>
        </p:spPr>
        <p:txBody>
          <a:bodyPr lIns="0" tIns="0" rIns="0" bIns="0" rtlCol="0" anchor="t">
            <a:spAutoFit/>
          </a:bodyPr>
          <a:lstStyle/>
          <a:p>
            <a:pPr algn="ctr">
              <a:lnSpc>
                <a:spcPts val="8800"/>
              </a:lnSpc>
            </a:pPr>
            <a:r>
              <a:rPr lang="en-US" sz="8000" dirty="0">
                <a:solidFill>
                  <a:srgbClr val="111B1E"/>
                </a:solidFill>
                <a:latin typeface="Cormorant Garamond Bold"/>
              </a:rPr>
              <a:t>Exploratory Data Analysis </a:t>
            </a:r>
          </a:p>
        </p:txBody>
      </p:sp>
      <p:sp>
        <p:nvSpPr>
          <p:cNvPr id="3" name="AutoShape 3"/>
          <p:cNvSpPr/>
          <p:nvPr/>
        </p:nvSpPr>
        <p:spPr>
          <a:xfrm>
            <a:off x="9958311" y="0"/>
            <a:ext cx="25347" cy="11612150"/>
          </a:xfrm>
          <a:prstGeom prst="rect">
            <a:avLst/>
          </a:prstGeom>
          <a:solidFill>
            <a:srgbClr val="111B1E">
              <a:alpha val="29803"/>
            </a:srgbClr>
          </a:solidFill>
        </p:spPr>
      </p:sp>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5993582" y="0"/>
            <a:ext cx="2683836" cy="10645320"/>
          </a:xfrm>
          <a:prstGeom prst="rect">
            <a:avLst/>
          </a:prstGeom>
          <a:solidFill>
            <a:srgbClr val="111B1E"/>
          </a:solidFill>
        </p:spPr>
      </p:sp>
      <p:sp>
        <p:nvSpPr>
          <p:cNvPr id="13" name="TextBox 13"/>
          <p:cNvSpPr txBox="1"/>
          <p:nvPr/>
        </p:nvSpPr>
        <p:spPr>
          <a:xfrm rot="5400000">
            <a:off x="13701808" y="4249720"/>
            <a:ext cx="6878058" cy="436017"/>
          </a:xfrm>
          <a:prstGeom prst="rect">
            <a:avLst/>
          </a:prstGeom>
        </p:spPr>
        <p:txBody>
          <a:bodyPr lIns="0" tIns="0" rIns="0" bIns="0" rtlCol="0" anchor="t">
            <a:spAutoFit/>
          </a:bodyPr>
          <a:lstStyle/>
          <a:p>
            <a:pPr>
              <a:lnSpc>
                <a:spcPts val="3359"/>
              </a:lnSpc>
            </a:pPr>
            <a:r>
              <a:rPr lang="en-US" sz="2399" spc="143" dirty="0">
                <a:solidFill>
                  <a:srgbClr val="FFFFFF"/>
                </a:solidFill>
                <a:latin typeface="Cormorant Garamond Bold"/>
              </a:rPr>
              <a:t>Advanced Analytics : Group 6</a:t>
            </a:r>
          </a:p>
        </p:txBody>
      </p:sp>
      <p:sp>
        <p:nvSpPr>
          <p:cNvPr id="14" name="AutoShape 14"/>
          <p:cNvSpPr/>
          <p:nvPr/>
        </p:nvSpPr>
        <p:spPr>
          <a:xfrm>
            <a:off x="0" y="0"/>
            <a:ext cx="419100" cy="419100"/>
          </a:xfrm>
          <a:prstGeom prst="rect">
            <a:avLst/>
          </a:prstGeom>
          <a:solidFill>
            <a:srgbClr val="111B1E"/>
          </a:solidFill>
        </p:spPr>
      </p:sp>
      <p:sp>
        <p:nvSpPr>
          <p:cNvPr id="15" name="TextBox 14"/>
          <p:cNvSpPr txBox="1"/>
          <p:nvPr/>
        </p:nvSpPr>
        <p:spPr>
          <a:xfrm>
            <a:off x="896056" y="659367"/>
            <a:ext cx="8463944" cy="669414"/>
          </a:xfrm>
          <a:prstGeom prst="rect">
            <a:avLst/>
          </a:prstGeom>
          <a:noFill/>
        </p:spPr>
        <p:txBody>
          <a:bodyPr wrap="square" rtlCol="0">
            <a:spAutoFit/>
          </a:bodyPr>
          <a:lstStyle/>
          <a:p>
            <a:pPr>
              <a:lnSpc>
                <a:spcPts val="4480"/>
              </a:lnSpc>
            </a:pPr>
            <a:r>
              <a:rPr lang="en-US" sz="3200" b="1" spc="288" dirty="0">
                <a:solidFill>
                  <a:srgbClr val="111B1E"/>
                </a:solidFill>
                <a:latin typeface="Assistant Regular"/>
              </a:rPr>
              <a:t>TARGET VARIABLE -&gt; Class (Good/Bad) </a:t>
            </a:r>
            <a:endParaRPr lang="en-IN" sz="3200" b="1" spc="288" dirty="0">
              <a:solidFill>
                <a:srgbClr val="111B1E"/>
              </a:solidFill>
              <a:latin typeface="Assistant Regular"/>
            </a:endParaRPr>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t="23269" b="15648"/>
          <a:stretch/>
        </p:blipFill>
        <p:spPr>
          <a:xfrm>
            <a:off x="521082" y="1562100"/>
            <a:ext cx="9765918" cy="6471185"/>
          </a:xfrm>
          <a:prstGeom prst="rect">
            <a:avLst/>
          </a:prstGeom>
        </p:spPr>
      </p:pic>
      <p:sp>
        <p:nvSpPr>
          <p:cNvPr id="19" name="TextBox 18"/>
          <p:cNvSpPr txBox="1"/>
          <p:nvPr/>
        </p:nvSpPr>
        <p:spPr>
          <a:xfrm>
            <a:off x="1905000" y="5067300"/>
            <a:ext cx="963471" cy="461665"/>
          </a:xfrm>
          <a:prstGeom prst="rect">
            <a:avLst/>
          </a:prstGeom>
          <a:noFill/>
        </p:spPr>
        <p:txBody>
          <a:bodyPr wrap="square" rtlCol="0">
            <a:spAutoFit/>
          </a:bodyPr>
          <a:lstStyle/>
          <a:p>
            <a:pPr algn="ctr"/>
            <a:r>
              <a:rPr lang="en-US" sz="2400" b="1" dirty="0">
                <a:latin typeface="Baskerville Old Face" panose="02020602080505020303" pitchFamily="18" charset="0"/>
              </a:rPr>
              <a:t>30%</a:t>
            </a:r>
            <a:endParaRPr lang="en-IN" sz="2400" b="1" dirty="0">
              <a:latin typeface="Baskerville Old Face" panose="02020602080505020303" pitchFamily="18" charset="0"/>
            </a:endParaRPr>
          </a:p>
        </p:txBody>
      </p:sp>
      <p:sp>
        <p:nvSpPr>
          <p:cNvPr id="20" name="TextBox 19"/>
          <p:cNvSpPr txBox="1"/>
          <p:nvPr/>
        </p:nvSpPr>
        <p:spPr>
          <a:xfrm>
            <a:off x="6961329" y="5067300"/>
            <a:ext cx="963471" cy="584775"/>
          </a:xfrm>
          <a:prstGeom prst="rect">
            <a:avLst/>
          </a:prstGeom>
          <a:noFill/>
        </p:spPr>
        <p:txBody>
          <a:bodyPr wrap="square" rtlCol="0">
            <a:spAutoFit/>
          </a:bodyPr>
          <a:lstStyle/>
          <a:p>
            <a:pPr algn="ctr"/>
            <a:r>
              <a:rPr lang="en-US" sz="3200" b="1" dirty="0">
                <a:latin typeface="Baskerville Old Face" panose="02020602080505020303" pitchFamily="18" charset="0"/>
              </a:rPr>
              <a:t>70%</a:t>
            </a:r>
            <a:endParaRPr lang="en-IN" sz="3200" b="1" dirty="0">
              <a:latin typeface="Baskerville Old Face" panose="02020602080505020303" pitchFamily="18" charset="0"/>
            </a:endParaRPr>
          </a:p>
        </p:txBody>
      </p:sp>
      <p:sp>
        <p:nvSpPr>
          <p:cNvPr id="21" name="TextBox 20"/>
          <p:cNvSpPr txBox="1"/>
          <p:nvPr/>
        </p:nvSpPr>
        <p:spPr>
          <a:xfrm>
            <a:off x="443469" y="7734300"/>
            <a:ext cx="5985555" cy="1938992"/>
          </a:xfrm>
          <a:prstGeom prst="rect">
            <a:avLst/>
          </a:prstGeom>
          <a:noFill/>
        </p:spPr>
        <p:txBody>
          <a:bodyPr wrap="square" rtlCol="0">
            <a:spAutoFit/>
          </a:bodyPr>
          <a:lstStyle/>
          <a:p>
            <a:pPr marL="342900" indent="-342900">
              <a:buFontTx/>
              <a:buChar char="-"/>
            </a:pPr>
            <a:r>
              <a:rPr lang="en-US" sz="2000" b="1" dirty="0"/>
              <a:t>The given </a:t>
            </a:r>
            <a:r>
              <a:rPr lang="en-US" sz="2000" b="1" dirty="0">
                <a:solidFill>
                  <a:schemeClr val="accent6">
                    <a:lumMod val="75000"/>
                  </a:schemeClr>
                </a:solidFill>
              </a:rPr>
              <a:t>dataset is unbalanced </a:t>
            </a:r>
            <a:r>
              <a:rPr lang="en-US" sz="2000" b="1" dirty="0"/>
              <a:t>and has only 30% values corresponding to Class=Bad type.</a:t>
            </a:r>
          </a:p>
          <a:p>
            <a:pPr marL="342900" indent="-342900">
              <a:buFontTx/>
              <a:buChar char="-"/>
            </a:pPr>
            <a:r>
              <a:rPr lang="en-US" sz="2000" b="1" dirty="0"/>
              <a:t>This makes it difficult to model for identification of “bad” loan takers with high accuracy. </a:t>
            </a:r>
          </a:p>
          <a:p>
            <a:pPr marL="342900" indent="-342900">
              <a:buFontTx/>
              <a:buChar char="-"/>
            </a:pPr>
            <a:r>
              <a:rPr lang="en-US" sz="2000" b="1" dirty="0"/>
              <a:t>In the coming sections we will discuss the steps taken to manage this issue within models.</a:t>
            </a:r>
            <a:endParaRPr lang="en-IN" sz="2000" b="1" dirty="0"/>
          </a:p>
        </p:txBody>
      </p:sp>
    </p:spTree>
    <p:extLst>
      <p:ext uri="{BB962C8B-B14F-4D97-AF65-F5344CB8AC3E}">
        <p14:creationId xmlns:p14="http://schemas.microsoft.com/office/powerpoint/2010/main" val="63473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581969" y="3487260"/>
            <a:ext cx="5039031" cy="3385542"/>
          </a:xfrm>
          <a:prstGeom prst="rect">
            <a:avLst/>
          </a:prstGeom>
        </p:spPr>
        <p:txBody>
          <a:bodyPr lIns="0" tIns="0" rIns="0" bIns="0" rtlCol="0" anchor="t">
            <a:spAutoFit/>
          </a:bodyPr>
          <a:lstStyle/>
          <a:p>
            <a:pPr algn="ctr">
              <a:lnSpc>
                <a:spcPts val="8800"/>
              </a:lnSpc>
            </a:pPr>
            <a:r>
              <a:rPr lang="en-US" sz="8000" dirty="0">
                <a:solidFill>
                  <a:srgbClr val="111B1E"/>
                </a:solidFill>
                <a:latin typeface="Cormorant Garamond Bold"/>
              </a:rPr>
              <a:t>Exploratory Data Analysis </a:t>
            </a:r>
          </a:p>
        </p:txBody>
      </p:sp>
      <p:sp>
        <p:nvSpPr>
          <p:cNvPr id="3" name="AutoShape 3"/>
          <p:cNvSpPr/>
          <p:nvPr/>
        </p:nvSpPr>
        <p:spPr>
          <a:xfrm>
            <a:off x="9958311" y="0"/>
            <a:ext cx="25347" cy="11612150"/>
          </a:xfrm>
          <a:prstGeom prst="rect">
            <a:avLst/>
          </a:prstGeom>
          <a:solidFill>
            <a:srgbClr val="111B1E">
              <a:alpha val="29803"/>
            </a:srgbClr>
          </a:solidFill>
        </p:spPr>
      </p:sp>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5993582" y="0"/>
            <a:ext cx="2683836" cy="10645320"/>
          </a:xfrm>
          <a:prstGeom prst="rect">
            <a:avLst/>
          </a:prstGeom>
          <a:solidFill>
            <a:srgbClr val="111B1E"/>
          </a:solidFill>
        </p:spPr>
      </p:sp>
      <p:sp>
        <p:nvSpPr>
          <p:cNvPr id="13" name="TextBox 13"/>
          <p:cNvSpPr txBox="1"/>
          <p:nvPr/>
        </p:nvSpPr>
        <p:spPr>
          <a:xfrm rot="5400000">
            <a:off x="13701808" y="4249720"/>
            <a:ext cx="6878058" cy="436017"/>
          </a:xfrm>
          <a:prstGeom prst="rect">
            <a:avLst/>
          </a:prstGeom>
        </p:spPr>
        <p:txBody>
          <a:bodyPr lIns="0" tIns="0" rIns="0" bIns="0" rtlCol="0" anchor="t">
            <a:spAutoFit/>
          </a:bodyPr>
          <a:lstStyle/>
          <a:p>
            <a:pPr>
              <a:lnSpc>
                <a:spcPts val="3359"/>
              </a:lnSpc>
            </a:pPr>
            <a:r>
              <a:rPr lang="en-US" sz="2399" spc="143" dirty="0">
                <a:solidFill>
                  <a:srgbClr val="FFFFFF"/>
                </a:solidFill>
                <a:latin typeface="Cormorant Garamond Bold"/>
              </a:rPr>
              <a:t>Advanced Analytics : Group 6</a:t>
            </a:r>
          </a:p>
        </p:txBody>
      </p:sp>
      <p:sp>
        <p:nvSpPr>
          <p:cNvPr id="14" name="AutoShape 14"/>
          <p:cNvSpPr/>
          <p:nvPr/>
        </p:nvSpPr>
        <p:spPr>
          <a:xfrm>
            <a:off x="0" y="0"/>
            <a:ext cx="419100" cy="419100"/>
          </a:xfrm>
          <a:prstGeom prst="rect">
            <a:avLst/>
          </a:prstGeom>
          <a:solidFill>
            <a:srgbClr val="111B1E"/>
          </a:solidFill>
        </p:spPr>
      </p:sp>
      <p:sp>
        <p:nvSpPr>
          <p:cNvPr id="15" name="TextBox 14"/>
          <p:cNvSpPr txBox="1"/>
          <p:nvPr/>
        </p:nvSpPr>
        <p:spPr>
          <a:xfrm>
            <a:off x="896056" y="659367"/>
            <a:ext cx="6096000" cy="633187"/>
          </a:xfrm>
          <a:prstGeom prst="rect">
            <a:avLst/>
          </a:prstGeom>
          <a:noFill/>
        </p:spPr>
        <p:txBody>
          <a:bodyPr wrap="square" rtlCol="0">
            <a:spAutoFit/>
          </a:bodyPr>
          <a:lstStyle/>
          <a:p>
            <a:pPr>
              <a:lnSpc>
                <a:spcPts val="4480"/>
              </a:lnSpc>
            </a:pPr>
            <a:r>
              <a:rPr lang="en-US" sz="3200" b="1" spc="288" dirty="0">
                <a:solidFill>
                  <a:srgbClr val="111B1E"/>
                </a:solidFill>
                <a:latin typeface="Assistant Regular"/>
              </a:rPr>
              <a:t>Numerical Variables </a:t>
            </a:r>
            <a:endParaRPr lang="en-IN" sz="3200" b="1" spc="288" dirty="0">
              <a:solidFill>
                <a:srgbClr val="111B1E"/>
              </a:solidFill>
              <a:latin typeface="Assistant Regular"/>
            </a:endParaRPr>
          </a:p>
        </p:txBody>
      </p:sp>
      <p:pic>
        <p:nvPicPr>
          <p:cNvPr id="16" name="Picture 15"/>
          <p:cNvPicPr>
            <a:picLocks noChangeAspect="1"/>
          </p:cNvPicPr>
          <p:nvPr/>
        </p:nvPicPr>
        <p:blipFill rotWithShape="1">
          <a:blip r:embed="rId2"/>
          <a:srcRect l="15812" t="26616" r="33236" b="32759"/>
          <a:stretch/>
        </p:blipFill>
        <p:spPr>
          <a:xfrm>
            <a:off x="896056" y="1847364"/>
            <a:ext cx="7692885" cy="3448536"/>
          </a:xfrm>
          <a:prstGeom prst="rect">
            <a:avLst/>
          </a:prstGeom>
        </p:spPr>
      </p:pic>
      <p:sp>
        <p:nvSpPr>
          <p:cNvPr id="17" name="TextBox 16"/>
          <p:cNvSpPr txBox="1"/>
          <p:nvPr/>
        </p:nvSpPr>
        <p:spPr>
          <a:xfrm>
            <a:off x="812853" y="5984636"/>
            <a:ext cx="7897989" cy="2677656"/>
          </a:xfrm>
          <a:prstGeom prst="rect">
            <a:avLst/>
          </a:prstGeom>
          <a:noFill/>
        </p:spPr>
        <p:txBody>
          <a:bodyPr wrap="square" rtlCol="0">
            <a:spAutoFit/>
          </a:bodyPr>
          <a:lstStyle/>
          <a:p>
            <a:r>
              <a:rPr lang="en-US" sz="2400" dirty="0"/>
              <a:t>Almost all the numerical variables are skewed. In other words:</a:t>
            </a:r>
          </a:p>
          <a:p>
            <a:pPr marL="285750" indent="-285750">
              <a:buFontTx/>
              <a:buChar char="-"/>
            </a:pPr>
            <a:r>
              <a:rPr lang="en-US" sz="2400" dirty="0"/>
              <a:t> Most loan takers were between </a:t>
            </a:r>
            <a:r>
              <a:rPr lang="en-US" sz="2400" b="1" dirty="0">
                <a:solidFill>
                  <a:schemeClr val="accent6">
                    <a:lumMod val="75000"/>
                  </a:schemeClr>
                </a:solidFill>
              </a:rPr>
              <a:t>25-30 years </a:t>
            </a:r>
            <a:r>
              <a:rPr lang="en-US" sz="2400" dirty="0"/>
              <a:t>of age.</a:t>
            </a:r>
          </a:p>
          <a:p>
            <a:pPr marL="285750" indent="-285750">
              <a:buFontTx/>
              <a:buChar char="-"/>
            </a:pPr>
            <a:r>
              <a:rPr lang="en-US" sz="2400" dirty="0"/>
              <a:t>Loans with </a:t>
            </a:r>
            <a:r>
              <a:rPr lang="en-US" sz="2400" b="1" dirty="0">
                <a:solidFill>
                  <a:schemeClr val="accent6">
                    <a:lumMod val="75000"/>
                  </a:schemeClr>
                </a:solidFill>
              </a:rPr>
              <a:t>longer durations (20-21 months on average) </a:t>
            </a:r>
            <a:r>
              <a:rPr lang="en-US" sz="2400" dirty="0"/>
              <a:t>are preferred</a:t>
            </a:r>
          </a:p>
          <a:p>
            <a:pPr marL="285750" indent="-285750">
              <a:buFontTx/>
              <a:buChar char="-"/>
            </a:pPr>
            <a:r>
              <a:rPr lang="en-US" sz="2400" dirty="0"/>
              <a:t>Most loan takers have atleast one existing credit with the bank ( however, as we will see later, most of the clients do not have an actual account with the this bank)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5993582" y="0"/>
            <a:ext cx="2683836" cy="10645320"/>
          </a:xfrm>
          <a:prstGeom prst="rect">
            <a:avLst/>
          </a:prstGeom>
          <a:solidFill>
            <a:srgbClr val="111B1E"/>
          </a:solidFill>
        </p:spPr>
      </p:sp>
      <p:sp>
        <p:nvSpPr>
          <p:cNvPr id="13" name="TextBox 13"/>
          <p:cNvSpPr txBox="1"/>
          <p:nvPr/>
        </p:nvSpPr>
        <p:spPr>
          <a:xfrm rot="5400000">
            <a:off x="13701808" y="4249720"/>
            <a:ext cx="6878058" cy="436017"/>
          </a:xfrm>
          <a:prstGeom prst="rect">
            <a:avLst/>
          </a:prstGeom>
        </p:spPr>
        <p:txBody>
          <a:bodyPr lIns="0" tIns="0" rIns="0" bIns="0" rtlCol="0" anchor="t">
            <a:spAutoFit/>
          </a:bodyPr>
          <a:lstStyle/>
          <a:p>
            <a:pPr>
              <a:lnSpc>
                <a:spcPts val="3359"/>
              </a:lnSpc>
            </a:pPr>
            <a:r>
              <a:rPr lang="en-US" sz="2399" spc="143" dirty="0">
                <a:solidFill>
                  <a:srgbClr val="FFFFFF"/>
                </a:solidFill>
                <a:latin typeface="Cormorant Garamond Bold"/>
              </a:rPr>
              <a:t>Advanced Analytics : Group 6</a:t>
            </a:r>
          </a:p>
        </p:txBody>
      </p:sp>
      <p:sp>
        <p:nvSpPr>
          <p:cNvPr id="14" name="AutoShape 14"/>
          <p:cNvSpPr/>
          <p:nvPr/>
        </p:nvSpPr>
        <p:spPr>
          <a:xfrm>
            <a:off x="0" y="0"/>
            <a:ext cx="419100" cy="419100"/>
          </a:xfrm>
          <a:prstGeom prst="rect">
            <a:avLst/>
          </a:prstGeom>
          <a:solidFill>
            <a:srgbClr val="111B1E"/>
          </a:solidFill>
        </p:spPr>
      </p:sp>
      <p:sp>
        <p:nvSpPr>
          <p:cNvPr id="15" name="TextBox 14"/>
          <p:cNvSpPr txBox="1"/>
          <p:nvPr/>
        </p:nvSpPr>
        <p:spPr>
          <a:xfrm>
            <a:off x="896056" y="659367"/>
            <a:ext cx="6096000" cy="633187"/>
          </a:xfrm>
          <a:prstGeom prst="rect">
            <a:avLst/>
          </a:prstGeom>
          <a:noFill/>
        </p:spPr>
        <p:txBody>
          <a:bodyPr wrap="square" rtlCol="0">
            <a:spAutoFit/>
          </a:bodyPr>
          <a:lstStyle/>
          <a:p>
            <a:pPr>
              <a:lnSpc>
                <a:spcPts val="4480"/>
              </a:lnSpc>
            </a:pPr>
            <a:r>
              <a:rPr lang="en-US" sz="3200" b="1" spc="288" dirty="0">
                <a:solidFill>
                  <a:srgbClr val="111B1E"/>
                </a:solidFill>
                <a:latin typeface="Assistant Regular"/>
              </a:rPr>
              <a:t>Numerical Variables </a:t>
            </a:r>
            <a:endParaRPr lang="en-IN" sz="3200" b="1" spc="288" dirty="0">
              <a:solidFill>
                <a:srgbClr val="111B1E"/>
              </a:solidFill>
              <a:latin typeface="Assistant Regular"/>
            </a:endParaRPr>
          </a:p>
        </p:txBody>
      </p:sp>
      <p:sp>
        <p:nvSpPr>
          <p:cNvPr id="17" name="TextBox 16"/>
          <p:cNvSpPr txBox="1"/>
          <p:nvPr/>
        </p:nvSpPr>
        <p:spPr>
          <a:xfrm>
            <a:off x="11063846" y="2355174"/>
            <a:ext cx="4540410" cy="6740307"/>
          </a:xfrm>
          <a:prstGeom prst="rect">
            <a:avLst/>
          </a:prstGeom>
          <a:noFill/>
        </p:spPr>
        <p:txBody>
          <a:bodyPr wrap="square" rtlCol="0">
            <a:spAutoFit/>
          </a:bodyPr>
          <a:lstStyle/>
          <a:p>
            <a:r>
              <a:rPr lang="en-US" sz="2400" dirty="0"/>
              <a:t>Even though they form only 30% of the data set, “Bad” loan takers show some distinct characteristics:</a:t>
            </a:r>
          </a:p>
          <a:p>
            <a:endParaRPr lang="en-US" sz="2400" dirty="0"/>
          </a:p>
          <a:p>
            <a:r>
              <a:rPr lang="en-US" sz="2400" dirty="0"/>
              <a:t>1. They take larger loan amounts </a:t>
            </a:r>
            <a:r>
              <a:rPr lang="en-US" sz="2400" i="1" dirty="0"/>
              <a:t>(average around 3900 DM as opposed to 2900 DM taken by “good” clients).</a:t>
            </a:r>
          </a:p>
          <a:p>
            <a:endParaRPr lang="en-US" sz="2400" i="1" dirty="0"/>
          </a:p>
          <a:p>
            <a:r>
              <a:rPr lang="en-US" sz="2400" dirty="0"/>
              <a:t>2. They take loans for longer duration </a:t>
            </a:r>
            <a:r>
              <a:rPr lang="en-US" sz="2400" i="1" dirty="0"/>
              <a:t>(average around 29 months as opposed to 19 months taken by “good” clients).</a:t>
            </a:r>
          </a:p>
          <a:p>
            <a:endParaRPr lang="en-US" sz="2400" dirty="0"/>
          </a:p>
          <a:p>
            <a:r>
              <a:rPr lang="en-US" sz="2400" dirty="0"/>
              <a:t>3. They also tend to be younger </a:t>
            </a:r>
            <a:r>
              <a:rPr lang="en-US" sz="2400" i="1" dirty="0"/>
              <a:t>(though there isn’t a significant difference, since most loan takers are between 25-30 years)</a:t>
            </a:r>
          </a:p>
        </p:txBody>
      </p:sp>
      <p:pic>
        <p:nvPicPr>
          <p:cNvPr id="19" name="Picture 18"/>
          <p:cNvPicPr>
            <a:picLocks noChangeAspect="1"/>
          </p:cNvPicPr>
          <p:nvPr/>
        </p:nvPicPr>
        <p:blipFill rotWithShape="1">
          <a:blip r:embed="rId2"/>
          <a:srcRect l="21888" t="24499" r="19546" b="12500"/>
          <a:stretch/>
        </p:blipFill>
        <p:spPr>
          <a:xfrm>
            <a:off x="457200" y="2474111"/>
            <a:ext cx="10461131" cy="6326989"/>
          </a:xfrm>
          <a:prstGeom prst="rect">
            <a:avLst/>
          </a:prstGeom>
        </p:spPr>
      </p:pic>
    </p:spTree>
    <p:extLst>
      <p:ext uri="{BB962C8B-B14F-4D97-AF65-F5344CB8AC3E}">
        <p14:creationId xmlns:p14="http://schemas.microsoft.com/office/powerpoint/2010/main" val="5710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5993582" y="0"/>
            <a:ext cx="2683836" cy="10645320"/>
          </a:xfrm>
          <a:prstGeom prst="rect">
            <a:avLst/>
          </a:prstGeom>
          <a:solidFill>
            <a:srgbClr val="111B1E"/>
          </a:solidFill>
        </p:spPr>
      </p:sp>
      <p:sp>
        <p:nvSpPr>
          <p:cNvPr id="13" name="TextBox 13"/>
          <p:cNvSpPr txBox="1"/>
          <p:nvPr/>
        </p:nvSpPr>
        <p:spPr>
          <a:xfrm rot="5400000">
            <a:off x="13701808" y="4249720"/>
            <a:ext cx="6878058" cy="436017"/>
          </a:xfrm>
          <a:prstGeom prst="rect">
            <a:avLst/>
          </a:prstGeom>
        </p:spPr>
        <p:txBody>
          <a:bodyPr lIns="0" tIns="0" rIns="0" bIns="0" rtlCol="0" anchor="t">
            <a:spAutoFit/>
          </a:bodyPr>
          <a:lstStyle/>
          <a:p>
            <a:pPr>
              <a:lnSpc>
                <a:spcPts val="3359"/>
              </a:lnSpc>
            </a:pPr>
            <a:r>
              <a:rPr lang="en-US" sz="2399" spc="143" dirty="0">
                <a:solidFill>
                  <a:srgbClr val="FFFFFF"/>
                </a:solidFill>
                <a:latin typeface="Cormorant Garamond Bold"/>
              </a:rPr>
              <a:t>Advanced Analytics : Group 6</a:t>
            </a:r>
          </a:p>
        </p:txBody>
      </p:sp>
      <p:sp>
        <p:nvSpPr>
          <p:cNvPr id="14" name="AutoShape 14"/>
          <p:cNvSpPr/>
          <p:nvPr/>
        </p:nvSpPr>
        <p:spPr>
          <a:xfrm>
            <a:off x="0" y="0"/>
            <a:ext cx="419100" cy="419100"/>
          </a:xfrm>
          <a:prstGeom prst="rect">
            <a:avLst/>
          </a:prstGeom>
          <a:solidFill>
            <a:srgbClr val="111B1E"/>
          </a:solidFill>
        </p:spPr>
      </p:sp>
      <p:sp>
        <p:nvSpPr>
          <p:cNvPr id="15" name="TextBox 14"/>
          <p:cNvSpPr txBox="1"/>
          <p:nvPr/>
        </p:nvSpPr>
        <p:spPr>
          <a:xfrm>
            <a:off x="896056" y="659367"/>
            <a:ext cx="6096000" cy="633187"/>
          </a:xfrm>
          <a:prstGeom prst="rect">
            <a:avLst/>
          </a:prstGeom>
          <a:noFill/>
        </p:spPr>
        <p:txBody>
          <a:bodyPr wrap="square" rtlCol="0">
            <a:spAutoFit/>
          </a:bodyPr>
          <a:lstStyle/>
          <a:p>
            <a:pPr>
              <a:lnSpc>
                <a:spcPts val="4480"/>
              </a:lnSpc>
            </a:pPr>
            <a:r>
              <a:rPr lang="en-US" sz="3200" b="1" spc="288" dirty="0">
                <a:solidFill>
                  <a:srgbClr val="111B1E"/>
                </a:solidFill>
                <a:latin typeface="Assistant Regular"/>
              </a:rPr>
              <a:t>Numerical Variables </a:t>
            </a:r>
            <a:endParaRPr lang="en-IN" sz="3200" b="1" spc="288" dirty="0">
              <a:solidFill>
                <a:srgbClr val="111B1E"/>
              </a:solidFill>
              <a:latin typeface="Assistant Regular"/>
            </a:endParaRPr>
          </a:p>
        </p:txBody>
      </p:sp>
      <p:sp>
        <p:nvSpPr>
          <p:cNvPr id="17" name="TextBox 16"/>
          <p:cNvSpPr txBox="1"/>
          <p:nvPr/>
        </p:nvSpPr>
        <p:spPr>
          <a:xfrm>
            <a:off x="10583085" y="1866900"/>
            <a:ext cx="4540410" cy="7478970"/>
          </a:xfrm>
          <a:prstGeom prst="rect">
            <a:avLst/>
          </a:prstGeom>
          <a:noFill/>
        </p:spPr>
        <p:txBody>
          <a:bodyPr wrap="square" rtlCol="0">
            <a:spAutoFit/>
          </a:bodyPr>
          <a:lstStyle/>
          <a:p>
            <a:r>
              <a:rPr lang="en-US" sz="2400" dirty="0"/>
              <a:t>In general, the plot re-iterates the following:</a:t>
            </a:r>
          </a:p>
          <a:p>
            <a:endParaRPr lang="en-US" sz="2400" dirty="0"/>
          </a:p>
          <a:p>
            <a:r>
              <a:rPr lang="en-US" sz="2400" dirty="0"/>
              <a:t>1. Most loans taken are of </a:t>
            </a:r>
            <a:r>
              <a:rPr lang="en-US" sz="2400" b="1" dirty="0">
                <a:solidFill>
                  <a:schemeClr val="accent6">
                    <a:lumMod val="75000"/>
                  </a:schemeClr>
                </a:solidFill>
              </a:rPr>
              <a:t>smaller amounts and smaller duration.</a:t>
            </a:r>
          </a:p>
          <a:p>
            <a:endParaRPr lang="en-US" sz="2400" i="1" dirty="0"/>
          </a:p>
          <a:p>
            <a:r>
              <a:rPr lang="en-US" sz="2400" dirty="0"/>
              <a:t>2. Most </a:t>
            </a:r>
            <a:r>
              <a:rPr lang="en-US" sz="2400" b="1" dirty="0">
                <a:solidFill>
                  <a:schemeClr val="accent6">
                    <a:lumMod val="75000"/>
                  </a:schemeClr>
                </a:solidFill>
              </a:rPr>
              <a:t>loan takers are young people </a:t>
            </a:r>
            <a:r>
              <a:rPr lang="en-US" sz="2400" dirty="0"/>
              <a:t>between the age of 25-30yrs. </a:t>
            </a:r>
          </a:p>
          <a:p>
            <a:endParaRPr lang="en-US" sz="2400" dirty="0"/>
          </a:p>
          <a:p>
            <a:r>
              <a:rPr lang="en-US" sz="2400" dirty="0"/>
              <a:t>3. </a:t>
            </a:r>
            <a:r>
              <a:rPr lang="en-US" sz="2400" b="1" dirty="0">
                <a:solidFill>
                  <a:schemeClr val="accent6">
                    <a:lumMod val="75000"/>
                  </a:schemeClr>
                </a:solidFill>
              </a:rPr>
              <a:t>Older loan takers take larger loans for longer periods </a:t>
            </a:r>
            <a:r>
              <a:rPr lang="en-US" sz="2400" dirty="0"/>
              <a:t>– not very reliable candidates</a:t>
            </a:r>
          </a:p>
          <a:p>
            <a:endParaRPr lang="en-US" sz="2400" i="1" dirty="0"/>
          </a:p>
          <a:p>
            <a:r>
              <a:rPr lang="en-US" sz="2400" dirty="0"/>
              <a:t>4. As is intuitive</a:t>
            </a:r>
            <a:r>
              <a:rPr lang="en-US" sz="2400" b="1" dirty="0">
                <a:solidFill>
                  <a:schemeClr val="accent6">
                    <a:lumMod val="75000"/>
                  </a:schemeClr>
                </a:solidFill>
              </a:rPr>
              <a:t>, larger loan amounts are taken for longer durations</a:t>
            </a:r>
            <a:r>
              <a:rPr lang="en-US" sz="2400" dirty="0"/>
              <a:t> – there is </a:t>
            </a:r>
            <a:r>
              <a:rPr lang="en-US" sz="2400" u="sng" dirty="0"/>
              <a:t>high correlation</a:t>
            </a:r>
            <a:r>
              <a:rPr lang="en-US" sz="2400" dirty="0"/>
              <a:t> between the two – either of the two variables may be sufficient in a single model.</a:t>
            </a:r>
          </a:p>
        </p:txBody>
      </p:sp>
      <p:pic>
        <p:nvPicPr>
          <p:cNvPr id="2" name="Picture 1"/>
          <p:cNvPicPr>
            <a:picLocks noChangeAspect="1"/>
          </p:cNvPicPr>
          <p:nvPr/>
        </p:nvPicPr>
        <p:blipFill rotWithShape="1">
          <a:blip r:embed="rId2"/>
          <a:srcRect l="21303" t="13541" r="28917" b="12500"/>
          <a:stretch/>
        </p:blipFill>
        <p:spPr>
          <a:xfrm>
            <a:off x="838200" y="1925447"/>
            <a:ext cx="8778768" cy="7332853"/>
          </a:xfrm>
          <a:prstGeom prst="rect">
            <a:avLst/>
          </a:prstGeom>
        </p:spPr>
      </p:pic>
    </p:spTree>
    <p:extLst>
      <p:ext uri="{BB962C8B-B14F-4D97-AF65-F5344CB8AC3E}">
        <p14:creationId xmlns:p14="http://schemas.microsoft.com/office/powerpoint/2010/main" val="383612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a:srcRect l="21303" r="21888"/>
          <a:stretch/>
        </p:blipFill>
        <p:spPr>
          <a:xfrm>
            <a:off x="667349" y="1665059"/>
            <a:ext cx="8596048" cy="8507429"/>
          </a:xfrm>
          <a:prstGeom prst="rect">
            <a:avLst/>
          </a:prstGeom>
        </p:spPr>
      </p:pic>
      <p:sp>
        <p:nvSpPr>
          <p:cNvPr id="3" name="AutoShape 3"/>
          <p:cNvSpPr/>
          <p:nvPr/>
        </p:nvSpPr>
        <p:spPr>
          <a:xfrm>
            <a:off x="10529975" y="52975"/>
            <a:ext cx="25347" cy="11612150"/>
          </a:xfrm>
          <a:prstGeom prst="rect">
            <a:avLst/>
          </a:prstGeom>
          <a:solidFill>
            <a:srgbClr val="111B1E">
              <a:alpha val="29803"/>
            </a:srgbClr>
          </a:solidFill>
        </p:spPr>
      </p:sp>
      <p:sp>
        <p:nvSpPr>
          <p:cNvPr id="11" name="AutoShape 11"/>
          <p:cNvSpPr/>
          <p:nvPr/>
        </p:nvSpPr>
        <p:spPr>
          <a:xfrm>
            <a:off x="393753" y="-662575"/>
            <a:ext cx="25347" cy="11612150"/>
          </a:xfrm>
          <a:prstGeom prst="rect">
            <a:avLst/>
          </a:prstGeom>
          <a:solidFill>
            <a:srgbClr val="111B1E">
              <a:alpha val="29803"/>
            </a:srgbClr>
          </a:solidFill>
        </p:spPr>
      </p:sp>
      <p:sp>
        <p:nvSpPr>
          <p:cNvPr id="12" name="AutoShape 12"/>
          <p:cNvSpPr/>
          <p:nvPr/>
        </p:nvSpPr>
        <p:spPr>
          <a:xfrm>
            <a:off x="15993582" y="0"/>
            <a:ext cx="2683836" cy="10645320"/>
          </a:xfrm>
          <a:prstGeom prst="rect">
            <a:avLst/>
          </a:prstGeom>
          <a:solidFill>
            <a:srgbClr val="111B1E"/>
          </a:solidFill>
        </p:spPr>
      </p:sp>
      <p:sp>
        <p:nvSpPr>
          <p:cNvPr id="13" name="TextBox 13"/>
          <p:cNvSpPr txBox="1"/>
          <p:nvPr/>
        </p:nvSpPr>
        <p:spPr>
          <a:xfrm rot="5400000">
            <a:off x="13701808" y="4249720"/>
            <a:ext cx="6878058" cy="436017"/>
          </a:xfrm>
          <a:prstGeom prst="rect">
            <a:avLst/>
          </a:prstGeom>
        </p:spPr>
        <p:txBody>
          <a:bodyPr lIns="0" tIns="0" rIns="0" bIns="0" rtlCol="0" anchor="t">
            <a:spAutoFit/>
          </a:bodyPr>
          <a:lstStyle/>
          <a:p>
            <a:pPr>
              <a:lnSpc>
                <a:spcPts val="3359"/>
              </a:lnSpc>
            </a:pPr>
            <a:r>
              <a:rPr lang="en-US" sz="2399" spc="143" dirty="0">
                <a:solidFill>
                  <a:srgbClr val="FFFFFF"/>
                </a:solidFill>
                <a:latin typeface="Cormorant Garamond Bold"/>
              </a:rPr>
              <a:t>Advanced Analytics : Group 6</a:t>
            </a:r>
          </a:p>
        </p:txBody>
      </p:sp>
      <p:sp>
        <p:nvSpPr>
          <p:cNvPr id="14" name="AutoShape 14"/>
          <p:cNvSpPr/>
          <p:nvPr/>
        </p:nvSpPr>
        <p:spPr>
          <a:xfrm>
            <a:off x="0" y="0"/>
            <a:ext cx="419100" cy="419100"/>
          </a:xfrm>
          <a:prstGeom prst="rect">
            <a:avLst/>
          </a:prstGeom>
          <a:solidFill>
            <a:srgbClr val="111B1E"/>
          </a:solidFill>
        </p:spPr>
      </p:sp>
      <p:sp>
        <p:nvSpPr>
          <p:cNvPr id="15" name="TextBox 14"/>
          <p:cNvSpPr txBox="1"/>
          <p:nvPr/>
        </p:nvSpPr>
        <p:spPr>
          <a:xfrm>
            <a:off x="896056" y="659367"/>
            <a:ext cx="6096000" cy="669414"/>
          </a:xfrm>
          <a:prstGeom prst="rect">
            <a:avLst/>
          </a:prstGeom>
          <a:noFill/>
        </p:spPr>
        <p:txBody>
          <a:bodyPr wrap="square" rtlCol="0">
            <a:spAutoFit/>
          </a:bodyPr>
          <a:lstStyle/>
          <a:p>
            <a:pPr>
              <a:lnSpc>
                <a:spcPts val="4480"/>
              </a:lnSpc>
            </a:pPr>
            <a:r>
              <a:rPr lang="en-US" sz="3200" b="1" spc="288" dirty="0">
                <a:solidFill>
                  <a:srgbClr val="111B1E"/>
                </a:solidFill>
                <a:latin typeface="Assistant Regular"/>
              </a:rPr>
              <a:t>Categorical Variables </a:t>
            </a:r>
            <a:endParaRPr lang="en-IN" sz="3200" b="1" spc="288" dirty="0">
              <a:solidFill>
                <a:srgbClr val="111B1E"/>
              </a:solidFill>
              <a:latin typeface="Assistant Regular"/>
            </a:endParaRPr>
          </a:p>
        </p:txBody>
      </p:sp>
      <p:pic>
        <p:nvPicPr>
          <p:cNvPr id="24" name="Picture 23"/>
          <p:cNvPicPr>
            <a:picLocks noChangeAspect="1"/>
          </p:cNvPicPr>
          <p:nvPr/>
        </p:nvPicPr>
        <p:blipFill rotWithShape="1">
          <a:blip r:embed="rId3"/>
          <a:srcRect l="78111" t="8489" r="15500"/>
          <a:stretch/>
        </p:blipFill>
        <p:spPr>
          <a:xfrm>
            <a:off x="9411764" y="1866900"/>
            <a:ext cx="875236" cy="7048501"/>
          </a:xfrm>
          <a:prstGeom prst="rect">
            <a:avLst/>
          </a:prstGeom>
        </p:spPr>
      </p:pic>
      <p:sp>
        <p:nvSpPr>
          <p:cNvPr id="25" name="TextBox 24"/>
          <p:cNvSpPr txBox="1"/>
          <p:nvPr/>
        </p:nvSpPr>
        <p:spPr>
          <a:xfrm>
            <a:off x="9925981" y="7244090"/>
            <a:ext cx="513419" cy="253916"/>
          </a:xfrm>
          <a:prstGeom prst="rect">
            <a:avLst/>
          </a:prstGeom>
          <a:solidFill>
            <a:schemeClr val="bg1"/>
          </a:solidFill>
        </p:spPr>
        <p:txBody>
          <a:bodyPr wrap="square" rtlCol="0">
            <a:spAutoFit/>
          </a:bodyPr>
          <a:lstStyle/>
          <a:p>
            <a:r>
              <a:rPr lang="en-US" sz="1050" dirty="0"/>
              <a:t>- 0.8</a:t>
            </a:r>
            <a:endParaRPr lang="en-IN" sz="1050" dirty="0"/>
          </a:p>
        </p:txBody>
      </p:sp>
      <p:sp>
        <p:nvSpPr>
          <p:cNvPr id="26" name="TextBox 25"/>
          <p:cNvSpPr txBox="1"/>
          <p:nvPr/>
        </p:nvSpPr>
        <p:spPr>
          <a:xfrm>
            <a:off x="9925981" y="6002767"/>
            <a:ext cx="513419" cy="230833"/>
          </a:xfrm>
          <a:prstGeom prst="rect">
            <a:avLst/>
          </a:prstGeom>
          <a:solidFill>
            <a:schemeClr val="bg1"/>
          </a:solidFill>
        </p:spPr>
        <p:txBody>
          <a:bodyPr wrap="square" rtlCol="0">
            <a:spAutoFit/>
          </a:bodyPr>
          <a:lstStyle/>
          <a:p>
            <a:r>
              <a:rPr lang="en-US" sz="1050" dirty="0"/>
              <a:t>- 0.4</a:t>
            </a:r>
            <a:endParaRPr lang="en-IN" sz="1050" dirty="0"/>
          </a:p>
        </p:txBody>
      </p:sp>
      <p:sp>
        <p:nvSpPr>
          <p:cNvPr id="27" name="TextBox 26"/>
          <p:cNvSpPr txBox="1"/>
          <p:nvPr/>
        </p:nvSpPr>
        <p:spPr>
          <a:xfrm>
            <a:off x="9940926" y="4791075"/>
            <a:ext cx="513419" cy="253916"/>
          </a:xfrm>
          <a:prstGeom prst="rect">
            <a:avLst/>
          </a:prstGeom>
          <a:solidFill>
            <a:schemeClr val="bg1"/>
          </a:solidFill>
        </p:spPr>
        <p:txBody>
          <a:bodyPr wrap="square" rtlCol="0">
            <a:spAutoFit/>
          </a:bodyPr>
          <a:lstStyle/>
          <a:p>
            <a:r>
              <a:rPr lang="en-US" sz="1050" dirty="0"/>
              <a:t>- 0.0</a:t>
            </a:r>
            <a:endParaRPr lang="en-IN" sz="1050" dirty="0"/>
          </a:p>
        </p:txBody>
      </p:sp>
      <p:sp>
        <p:nvSpPr>
          <p:cNvPr id="28" name="TextBox 27"/>
          <p:cNvSpPr txBox="1"/>
          <p:nvPr/>
        </p:nvSpPr>
        <p:spPr>
          <a:xfrm>
            <a:off x="9930936" y="3592942"/>
            <a:ext cx="513419" cy="230833"/>
          </a:xfrm>
          <a:prstGeom prst="rect">
            <a:avLst/>
          </a:prstGeom>
          <a:solidFill>
            <a:schemeClr val="bg1"/>
          </a:solidFill>
        </p:spPr>
        <p:txBody>
          <a:bodyPr wrap="square" rtlCol="0">
            <a:spAutoFit/>
          </a:bodyPr>
          <a:lstStyle/>
          <a:p>
            <a:r>
              <a:rPr lang="en-US" sz="1050" dirty="0"/>
              <a:t> 0.4</a:t>
            </a:r>
            <a:endParaRPr lang="en-IN" sz="1050" dirty="0"/>
          </a:p>
        </p:txBody>
      </p:sp>
      <p:sp>
        <p:nvSpPr>
          <p:cNvPr id="29" name="TextBox 28"/>
          <p:cNvSpPr txBox="1"/>
          <p:nvPr/>
        </p:nvSpPr>
        <p:spPr>
          <a:xfrm>
            <a:off x="9921105" y="2371725"/>
            <a:ext cx="513419" cy="253916"/>
          </a:xfrm>
          <a:prstGeom prst="rect">
            <a:avLst/>
          </a:prstGeom>
          <a:solidFill>
            <a:schemeClr val="bg1"/>
          </a:solidFill>
        </p:spPr>
        <p:txBody>
          <a:bodyPr wrap="square" rtlCol="0">
            <a:spAutoFit/>
          </a:bodyPr>
          <a:lstStyle/>
          <a:p>
            <a:r>
              <a:rPr lang="en-US" sz="1050" dirty="0"/>
              <a:t> 0.8</a:t>
            </a:r>
            <a:endParaRPr lang="en-IN" sz="1050" dirty="0"/>
          </a:p>
        </p:txBody>
      </p:sp>
      <p:sp>
        <p:nvSpPr>
          <p:cNvPr id="17" name="TextBox 16"/>
          <p:cNvSpPr txBox="1"/>
          <p:nvPr/>
        </p:nvSpPr>
        <p:spPr>
          <a:xfrm>
            <a:off x="10858783" y="1958012"/>
            <a:ext cx="5036280" cy="6370975"/>
          </a:xfrm>
          <a:prstGeom prst="rect">
            <a:avLst/>
          </a:prstGeom>
          <a:noFill/>
        </p:spPr>
        <p:txBody>
          <a:bodyPr wrap="square" rtlCol="0">
            <a:spAutoFit/>
          </a:bodyPr>
          <a:lstStyle/>
          <a:p>
            <a:r>
              <a:rPr lang="en-US" sz="2400" dirty="0"/>
              <a:t>The heat-plot is a </a:t>
            </a:r>
            <a:r>
              <a:rPr lang="en-US" sz="2400" b="1" dirty="0"/>
              <a:t>visual representation of the correlation </a:t>
            </a:r>
            <a:r>
              <a:rPr lang="en-US" sz="2400" dirty="0"/>
              <a:t>between all the variables in the dataset.</a:t>
            </a:r>
          </a:p>
          <a:p>
            <a:pPr marL="342900" indent="-342900">
              <a:buFontTx/>
              <a:buChar char="-"/>
            </a:pPr>
            <a:r>
              <a:rPr lang="en-US" sz="2400" dirty="0"/>
              <a:t>Near White and near black end of the spectrum indicated a very high degree of correlation (+</a:t>
            </a:r>
            <a:r>
              <a:rPr lang="en-US" sz="2400" dirty="0" err="1"/>
              <a:t>ve</a:t>
            </a:r>
            <a:r>
              <a:rPr lang="en-US" sz="2400" dirty="0"/>
              <a:t> and –</a:t>
            </a:r>
            <a:r>
              <a:rPr lang="en-US" sz="2400" dirty="0" err="1"/>
              <a:t>ve</a:t>
            </a:r>
            <a:r>
              <a:rPr lang="en-US" sz="2400" dirty="0"/>
              <a:t> respectively)</a:t>
            </a:r>
          </a:p>
          <a:p>
            <a:pPr marL="342900" indent="-342900">
              <a:buFontTx/>
              <a:buChar char="-"/>
            </a:pPr>
            <a:r>
              <a:rPr lang="en-US" sz="2400" dirty="0"/>
              <a:t>Ignoring the diagonal, most high correlation cases are between dummies created out of the same categorical variables.</a:t>
            </a:r>
          </a:p>
          <a:p>
            <a:pPr marL="342900" indent="-342900">
              <a:buFontTx/>
              <a:buChar char="-"/>
            </a:pPr>
            <a:r>
              <a:rPr lang="en-US" sz="2400" dirty="0"/>
              <a:t>Age and length of Residence are weakly correlated. </a:t>
            </a:r>
          </a:p>
          <a:p>
            <a:pPr marL="342900" indent="-342900">
              <a:buFontTx/>
              <a:buChar char="-"/>
            </a:pPr>
            <a:r>
              <a:rPr lang="en-US" sz="2400" dirty="0"/>
              <a:t>Duration and Credit amount are strongly correlated.</a:t>
            </a:r>
          </a:p>
          <a:p>
            <a:pPr marL="800100" lvl="1" indent="-342900">
              <a:buFontTx/>
              <a:buChar char="-"/>
            </a:pPr>
            <a:endParaRPr lang="en-US" sz="2400" dirty="0"/>
          </a:p>
        </p:txBody>
      </p:sp>
    </p:spTree>
    <p:extLst>
      <p:ext uri="{BB962C8B-B14F-4D97-AF65-F5344CB8AC3E}">
        <p14:creationId xmlns:p14="http://schemas.microsoft.com/office/powerpoint/2010/main" val="2868898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1549</Words>
  <Application>Microsoft Office PowerPoint</Application>
  <PresentationFormat>Custom</PresentationFormat>
  <Paragraphs>169</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Cormorant Garamond Bold</vt:lpstr>
      <vt:lpstr>Baskerville Old Face</vt:lpstr>
      <vt:lpstr>Calibri</vt:lpstr>
      <vt:lpstr>Assistant Bold</vt:lpstr>
      <vt:lpstr>Courier New</vt:lpstr>
      <vt:lpstr>Assistant Regular Bold</vt:lpstr>
      <vt:lpstr>Assistant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Shruti Yerramilli</dc:creator>
  <cp:lastModifiedBy>jaisai manikanta</cp:lastModifiedBy>
  <cp:revision>40</cp:revision>
  <dcterms:created xsi:type="dcterms:W3CDTF">2006-08-16T00:00:00Z</dcterms:created>
  <dcterms:modified xsi:type="dcterms:W3CDTF">2020-02-17T06:28:56Z</dcterms:modified>
  <dc:identifier>DADxkOmnrV0</dc:identifier>
</cp:coreProperties>
</file>